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5" r:id="rId4"/>
    <p:sldId id="258" r:id="rId5"/>
    <p:sldId id="264" r:id="rId6"/>
    <p:sldId id="259" r:id="rId7"/>
    <p:sldId id="266" r:id="rId8"/>
    <p:sldId id="267" r:id="rId9"/>
    <p:sldId id="268" r:id="rId10"/>
    <p:sldId id="269" r:id="rId11"/>
    <p:sldId id="270" r:id="rId12"/>
    <p:sldId id="271" r:id="rId13"/>
    <p:sldId id="272" r:id="rId14"/>
    <p:sldId id="273" r:id="rId15"/>
    <p:sldId id="274" r:id="rId16"/>
    <p:sldId id="277" r:id="rId17"/>
    <p:sldId id="278" r:id="rId18"/>
    <p:sldId id="279" r:id="rId19"/>
    <p:sldId id="280" r:id="rId20"/>
    <p:sldId id="281" r:id="rId21"/>
    <p:sldId id="282" r:id="rId22"/>
    <p:sldId id="283" r:id="rId23"/>
    <p:sldId id="275" r:id="rId24"/>
    <p:sldId id="284" r:id="rId25"/>
    <p:sldId id="285" r:id="rId26"/>
    <p:sldId id="286" r:id="rId27"/>
    <p:sldId id="287" r:id="rId28"/>
    <p:sldId id="288" r:id="rId29"/>
    <p:sldId id="289" r:id="rId30"/>
    <p:sldId id="290" r:id="rId31"/>
    <p:sldId id="291" r:id="rId32"/>
    <p:sldId id="296" r:id="rId33"/>
    <p:sldId id="292" r:id="rId34"/>
    <p:sldId id="293" r:id="rId35"/>
    <p:sldId id="294" r:id="rId36"/>
    <p:sldId id="298" r:id="rId37"/>
    <p:sldId id="295" r:id="rId38"/>
    <p:sldId id="297" r:id="rId39"/>
    <p:sldId id="276" r:id="rId40"/>
    <p:sldId id="299" r:id="rId41"/>
    <p:sldId id="300" r:id="rId42"/>
    <p:sldId id="301" r:id="rId43"/>
    <p:sldId id="262" r:id="rId44"/>
    <p:sldId id="263" r:id="rId45"/>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71" autoAdjust="0"/>
    <p:restoredTop sz="94660"/>
  </p:normalViewPr>
  <p:slideViewPr>
    <p:cSldViewPr>
      <p:cViewPr varScale="1">
        <p:scale>
          <a:sx n="52" d="100"/>
          <a:sy n="52" d="100"/>
        </p:scale>
        <p:origin x="797" y="29"/>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jp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1" i="0">
                <a:solidFill>
                  <a:schemeClr val="bg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1" i="0">
                <a:solidFill>
                  <a:schemeClr val="bg1"/>
                </a:solidFill>
                <a:latin typeface="Trebuchet MS"/>
                <a:cs typeface="Trebuchet MS"/>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1" i="0">
                <a:solidFill>
                  <a:schemeClr val="bg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7800599" y="0"/>
            <a:ext cx="10488295" cy="10287000"/>
          </a:xfrm>
          <a:custGeom>
            <a:avLst/>
            <a:gdLst/>
            <a:ahLst/>
            <a:cxnLst/>
            <a:rect l="l" t="t" r="r" b="b"/>
            <a:pathLst>
              <a:path w="10488294" h="10287000">
                <a:moveTo>
                  <a:pt x="10487917" y="10286999"/>
                </a:moveTo>
                <a:lnTo>
                  <a:pt x="0" y="10286999"/>
                </a:lnTo>
                <a:lnTo>
                  <a:pt x="0" y="0"/>
                </a:lnTo>
                <a:lnTo>
                  <a:pt x="10487917" y="0"/>
                </a:lnTo>
                <a:lnTo>
                  <a:pt x="10487917" y="10286999"/>
                </a:lnTo>
                <a:close/>
              </a:path>
            </a:pathLst>
          </a:custGeom>
          <a:solidFill>
            <a:srgbClr val="000000"/>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651480" y="2131701"/>
            <a:ext cx="14997738" cy="487044"/>
          </a:xfrm>
          <a:prstGeom prst="rect">
            <a:avLst/>
          </a:prstGeom>
        </p:spPr>
        <p:txBody>
          <a:bodyPr wrap="square" lIns="0" tIns="0" rIns="0" bIns="0">
            <a:spAutoFit/>
          </a:bodyPr>
          <a:lstStyle>
            <a:lvl1pPr>
              <a:defRPr sz="3000" b="1" i="0">
                <a:solidFill>
                  <a:schemeClr val="bg1"/>
                </a:solidFill>
                <a:latin typeface="Trebuchet MS"/>
                <a:cs typeface="Trebuchet MS"/>
              </a:defRPr>
            </a:lvl1pPr>
          </a:lstStyle>
          <a:p>
            <a:endParaRPr/>
          </a:p>
        </p:txBody>
      </p:sp>
      <p:sp>
        <p:nvSpPr>
          <p:cNvPr id="3" name="Holder 3"/>
          <p:cNvSpPr>
            <a:spLocks noGrp="1"/>
          </p:cNvSpPr>
          <p:nvPr>
            <p:ph type="body" idx="1"/>
          </p:nvPr>
        </p:nvSpPr>
        <p:spPr>
          <a:xfrm>
            <a:off x="1275715" y="3393156"/>
            <a:ext cx="15749268" cy="266382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312150" y="501650"/>
            <a:ext cx="9471660" cy="6209392"/>
          </a:xfrm>
          <a:prstGeom prst="rect">
            <a:avLst/>
          </a:prstGeom>
        </p:spPr>
        <p:txBody>
          <a:bodyPr vert="horz" wrap="square" lIns="0" tIns="15240" rIns="0" bIns="0" rtlCol="0">
            <a:spAutoFit/>
          </a:bodyPr>
          <a:lstStyle/>
          <a:p>
            <a:pPr marL="12700" marR="5080" algn="ctr">
              <a:lnSpc>
                <a:spcPct val="100200"/>
              </a:lnSpc>
              <a:spcBef>
                <a:spcPts val="120"/>
              </a:spcBef>
            </a:pPr>
            <a:r>
              <a:rPr lang="en-US" sz="8050" b="1" spc="160" dirty="0">
                <a:solidFill>
                  <a:srgbClr val="FFFFFF"/>
                </a:solidFill>
                <a:latin typeface="Cambria"/>
                <a:cs typeface="Cambria"/>
              </a:rPr>
              <a:t>Capstone</a:t>
            </a:r>
            <a:r>
              <a:rPr lang="en-US" sz="8050" b="1" spc="20" dirty="0">
                <a:solidFill>
                  <a:srgbClr val="FFFFFF"/>
                </a:solidFill>
                <a:latin typeface="Cambria"/>
                <a:cs typeface="Cambria"/>
              </a:rPr>
              <a:t> </a:t>
            </a:r>
            <a:r>
              <a:rPr lang="en-US" sz="8050" b="1" spc="110" dirty="0">
                <a:solidFill>
                  <a:srgbClr val="FFFFFF"/>
                </a:solidFill>
                <a:latin typeface="Cambria"/>
                <a:cs typeface="Cambria"/>
              </a:rPr>
              <a:t>Project </a:t>
            </a:r>
            <a:r>
              <a:rPr sz="8050" b="1" spc="190" dirty="0">
                <a:solidFill>
                  <a:srgbClr val="FFFFFF"/>
                </a:solidFill>
                <a:latin typeface="Cambria"/>
                <a:cs typeface="Cambria"/>
              </a:rPr>
              <a:t>: </a:t>
            </a:r>
            <a:r>
              <a:rPr sz="8050" b="1" spc="-1755" dirty="0">
                <a:solidFill>
                  <a:srgbClr val="FFFFFF"/>
                </a:solidFill>
                <a:latin typeface="Cambria"/>
                <a:cs typeface="Cambria"/>
              </a:rPr>
              <a:t> </a:t>
            </a:r>
            <a:r>
              <a:rPr sz="8050" b="1" spc="350" dirty="0">
                <a:solidFill>
                  <a:srgbClr val="FFFFFF"/>
                </a:solidFill>
                <a:latin typeface="Cambria"/>
                <a:cs typeface="Cambria"/>
              </a:rPr>
              <a:t>A </a:t>
            </a:r>
            <a:r>
              <a:rPr sz="8050" b="1" spc="180" dirty="0">
                <a:solidFill>
                  <a:srgbClr val="FFFFFF"/>
                </a:solidFill>
                <a:latin typeface="Cambria"/>
                <a:cs typeface="Cambria"/>
              </a:rPr>
              <a:t>Profound </a:t>
            </a:r>
            <a:r>
              <a:rPr sz="8050" b="1" spc="185" dirty="0">
                <a:solidFill>
                  <a:srgbClr val="FFFFFF"/>
                </a:solidFill>
                <a:latin typeface="Cambria"/>
                <a:cs typeface="Cambria"/>
              </a:rPr>
              <a:t> </a:t>
            </a:r>
            <a:r>
              <a:rPr sz="8050" b="1" spc="114" dirty="0">
                <a:solidFill>
                  <a:srgbClr val="FFFFFF"/>
                </a:solidFill>
                <a:latin typeface="Cambria"/>
                <a:cs typeface="Cambria"/>
              </a:rPr>
              <a:t>Analysis </a:t>
            </a:r>
            <a:r>
              <a:rPr sz="8050" b="1" spc="195" dirty="0">
                <a:solidFill>
                  <a:srgbClr val="FFFFFF"/>
                </a:solidFill>
                <a:latin typeface="Cambria"/>
                <a:cs typeface="Cambria"/>
              </a:rPr>
              <a:t>of </a:t>
            </a:r>
            <a:r>
              <a:rPr sz="8050" b="1" spc="200" dirty="0">
                <a:solidFill>
                  <a:srgbClr val="FFFFFF"/>
                </a:solidFill>
                <a:latin typeface="Cambria"/>
                <a:cs typeface="Cambria"/>
              </a:rPr>
              <a:t> </a:t>
            </a:r>
            <a:r>
              <a:rPr sz="8050" b="1" spc="110" dirty="0">
                <a:solidFill>
                  <a:srgbClr val="FFFFFF"/>
                </a:solidFill>
                <a:latin typeface="Cambria"/>
                <a:cs typeface="Cambria"/>
              </a:rPr>
              <a:t>Northwind </a:t>
            </a:r>
            <a:r>
              <a:rPr sz="8050" b="1" spc="160" dirty="0">
                <a:solidFill>
                  <a:srgbClr val="FFFFFF"/>
                </a:solidFill>
                <a:latin typeface="Cambria"/>
                <a:cs typeface="Cambria"/>
              </a:rPr>
              <a:t>Sales </a:t>
            </a:r>
            <a:r>
              <a:rPr sz="8050" b="1" spc="165" dirty="0">
                <a:solidFill>
                  <a:srgbClr val="FFFFFF"/>
                </a:solidFill>
                <a:latin typeface="Cambria"/>
                <a:cs typeface="Cambria"/>
              </a:rPr>
              <a:t> Data</a:t>
            </a:r>
            <a:endParaRPr sz="8050" dirty="0">
              <a:latin typeface="Cambria"/>
              <a:cs typeface="Cambria"/>
            </a:endParaRPr>
          </a:p>
        </p:txBody>
      </p:sp>
      <p:pic>
        <p:nvPicPr>
          <p:cNvPr id="3" name="object 3"/>
          <p:cNvPicPr/>
          <p:nvPr/>
        </p:nvPicPr>
        <p:blipFill>
          <a:blip r:embed="rId2" cstate="print"/>
          <a:stretch>
            <a:fillRect/>
          </a:stretch>
        </p:blipFill>
        <p:spPr>
          <a:xfrm>
            <a:off x="516890" y="349250"/>
            <a:ext cx="6880860" cy="9448800"/>
          </a:xfrm>
          <a:prstGeom prst="rect">
            <a:avLst/>
          </a:prstGeom>
        </p:spPr>
      </p:pic>
      <p:pic>
        <p:nvPicPr>
          <p:cNvPr id="5" name="Picture 4">
            <a:extLst>
              <a:ext uri="{FF2B5EF4-FFF2-40B4-BE49-F238E27FC236}">
                <a16:creationId xmlns:a16="http://schemas.microsoft.com/office/drawing/2014/main" id="{508F79A8-2422-D6BF-51AD-F0241D0C38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6030" y="5041490"/>
            <a:ext cx="8343900" cy="52387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8CD6A-7DE6-287A-76B1-9049401530B7}"/>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CDCC245-6FD6-32ED-8268-EFB31A032269}"/>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B8B31180-F0FC-CEB4-268B-2D59246B717E}"/>
              </a:ext>
            </a:extLst>
          </p:cNvPr>
          <p:cNvPicPr>
            <a:picLocks noChangeAspect="1"/>
          </p:cNvPicPr>
          <p:nvPr/>
        </p:nvPicPr>
        <p:blipFill>
          <a:blip r:embed="rId2"/>
          <a:stretch>
            <a:fillRect/>
          </a:stretch>
        </p:blipFill>
        <p:spPr>
          <a:xfrm>
            <a:off x="1362315" y="0"/>
            <a:ext cx="15576068" cy="10299700"/>
          </a:xfrm>
          <a:prstGeom prst="rect">
            <a:avLst/>
          </a:prstGeom>
        </p:spPr>
      </p:pic>
    </p:spTree>
    <p:extLst>
      <p:ext uri="{BB962C8B-B14F-4D97-AF65-F5344CB8AC3E}">
        <p14:creationId xmlns:p14="http://schemas.microsoft.com/office/powerpoint/2010/main" val="3172054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D8160-C84B-80AD-47E6-198685DAD21E}"/>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ED26CDF1-32D1-FFDB-4FB6-C773E5A3577C}"/>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CB9ABCE9-D731-51EC-DEBC-AC40030D17EC}"/>
              </a:ext>
            </a:extLst>
          </p:cNvPr>
          <p:cNvPicPr>
            <a:picLocks noChangeAspect="1"/>
          </p:cNvPicPr>
          <p:nvPr/>
        </p:nvPicPr>
        <p:blipFill>
          <a:blip r:embed="rId2"/>
          <a:stretch>
            <a:fillRect/>
          </a:stretch>
        </p:blipFill>
        <p:spPr>
          <a:xfrm>
            <a:off x="31552" y="0"/>
            <a:ext cx="18269147" cy="10299700"/>
          </a:xfrm>
          <a:prstGeom prst="rect">
            <a:avLst/>
          </a:prstGeom>
        </p:spPr>
      </p:pic>
    </p:spTree>
    <p:extLst>
      <p:ext uri="{BB962C8B-B14F-4D97-AF65-F5344CB8AC3E}">
        <p14:creationId xmlns:p14="http://schemas.microsoft.com/office/powerpoint/2010/main" val="18044347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1A7A1-15F4-7AB5-2526-44BF5A286D69}"/>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B3061AE9-A6E8-61BD-3701-D95E5152AEAF}"/>
              </a:ext>
            </a:extLst>
          </p:cNvPr>
          <p:cNvSpPr>
            <a:spLocks noGrp="1"/>
          </p:cNvSpPr>
          <p:nvPr>
            <p:ph type="body" idx="1"/>
          </p:nvPr>
        </p:nvSpPr>
        <p:spPr/>
        <p:txBody>
          <a:bodyPr/>
          <a:lstStyle/>
          <a:p>
            <a:endParaRPr lang="en-US"/>
          </a:p>
        </p:txBody>
      </p:sp>
      <p:pic>
        <p:nvPicPr>
          <p:cNvPr id="4" name="Picture 3">
            <a:extLst>
              <a:ext uri="{FF2B5EF4-FFF2-40B4-BE49-F238E27FC236}">
                <a16:creationId xmlns:a16="http://schemas.microsoft.com/office/drawing/2014/main" id="{66381F10-38EF-BB62-26EA-6275370F3BFE}"/>
              </a:ext>
            </a:extLst>
          </p:cNvPr>
          <p:cNvPicPr>
            <a:picLocks noChangeAspect="1"/>
          </p:cNvPicPr>
          <p:nvPr/>
        </p:nvPicPr>
        <p:blipFill>
          <a:blip r:embed="rId2"/>
          <a:stretch>
            <a:fillRect/>
          </a:stretch>
        </p:blipFill>
        <p:spPr>
          <a:xfrm>
            <a:off x="1275715" y="349250"/>
            <a:ext cx="15749267" cy="9372600"/>
          </a:xfrm>
          <a:prstGeom prst="rect">
            <a:avLst/>
          </a:prstGeom>
        </p:spPr>
      </p:pic>
    </p:spTree>
    <p:extLst>
      <p:ext uri="{BB962C8B-B14F-4D97-AF65-F5344CB8AC3E}">
        <p14:creationId xmlns:p14="http://schemas.microsoft.com/office/powerpoint/2010/main" val="1208586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64F03-2AFC-4D58-ABA0-56FD68C7761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FD0B4300-D7F1-365C-4D5D-856370DA2943}"/>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0FBCD49B-5356-4E2A-672F-FEF902C0363C}"/>
              </a:ext>
            </a:extLst>
          </p:cNvPr>
          <p:cNvPicPr>
            <a:picLocks noChangeAspect="1"/>
          </p:cNvPicPr>
          <p:nvPr/>
        </p:nvPicPr>
        <p:blipFill>
          <a:blip r:embed="rId2"/>
          <a:stretch>
            <a:fillRect/>
          </a:stretch>
        </p:blipFill>
        <p:spPr>
          <a:xfrm>
            <a:off x="1149349" y="540374"/>
            <a:ext cx="15875633" cy="9410076"/>
          </a:xfrm>
          <a:prstGeom prst="rect">
            <a:avLst/>
          </a:prstGeom>
        </p:spPr>
      </p:pic>
    </p:spTree>
    <p:extLst>
      <p:ext uri="{BB962C8B-B14F-4D97-AF65-F5344CB8AC3E}">
        <p14:creationId xmlns:p14="http://schemas.microsoft.com/office/powerpoint/2010/main" val="911500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63D27-603A-1577-C045-706A79937E7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24E672B2-304B-0912-F838-D35AF2491330}"/>
              </a:ext>
            </a:extLst>
          </p:cNvPr>
          <p:cNvSpPr>
            <a:spLocks noGrp="1"/>
          </p:cNvSpPr>
          <p:nvPr>
            <p:ph type="body" idx="1"/>
          </p:nvPr>
        </p:nvSpPr>
        <p:spPr/>
        <p:txBody>
          <a:bodyPr/>
          <a:lstStyle/>
          <a:p>
            <a:endParaRPr lang="en-US"/>
          </a:p>
        </p:txBody>
      </p:sp>
      <p:pic>
        <p:nvPicPr>
          <p:cNvPr id="7" name="Picture 6">
            <a:extLst>
              <a:ext uri="{FF2B5EF4-FFF2-40B4-BE49-F238E27FC236}">
                <a16:creationId xmlns:a16="http://schemas.microsoft.com/office/drawing/2014/main" id="{C823408F-A574-86A1-44AF-5C92ADB80680}"/>
              </a:ext>
            </a:extLst>
          </p:cNvPr>
          <p:cNvPicPr>
            <a:picLocks noChangeAspect="1"/>
          </p:cNvPicPr>
          <p:nvPr/>
        </p:nvPicPr>
        <p:blipFill>
          <a:blip r:embed="rId2"/>
          <a:stretch>
            <a:fillRect/>
          </a:stretch>
        </p:blipFill>
        <p:spPr>
          <a:xfrm>
            <a:off x="1275715" y="577850"/>
            <a:ext cx="15749268" cy="8839200"/>
          </a:xfrm>
          <a:prstGeom prst="rect">
            <a:avLst/>
          </a:prstGeom>
        </p:spPr>
      </p:pic>
    </p:spTree>
    <p:extLst>
      <p:ext uri="{BB962C8B-B14F-4D97-AF65-F5344CB8AC3E}">
        <p14:creationId xmlns:p14="http://schemas.microsoft.com/office/powerpoint/2010/main" val="1129042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7CB7C-A38F-1E02-AE66-374680B70A4B}"/>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1290C14-5B5C-A2AD-049D-FFF81DFF4962}"/>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3E0F2CF2-9AD4-C4B3-1BEA-478098649971}"/>
              </a:ext>
            </a:extLst>
          </p:cNvPr>
          <p:cNvPicPr>
            <a:picLocks noChangeAspect="1"/>
          </p:cNvPicPr>
          <p:nvPr/>
        </p:nvPicPr>
        <p:blipFill>
          <a:blip r:embed="rId2"/>
          <a:stretch>
            <a:fillRect/>
          </a:stretch>
        </p:blipFill>
        <p:spPr>
          <a:xfrm>
            <a:off x="0" y="5121"/>
            <a:ext cx="18300700" cy="10294579"/>
          </a:xfrm>
          <a:prstGeom prst="rect">
            <a:avLst/>
          </a:prstGeom>
        </p:spPr>
      </p:pic>
    </p:spTree>
    <p:extLst>
      <p:ext uri="{BB962C8B-B14F-4D97-AF65-F5344CB8AC3E}">
        <p14:creationId xmlns:p14="http://schemas.microsoft.com/office/powerpoint/2010/main" val="2363088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5E95B-3F35-03CB-7EEB-6863610E7047}"/>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CF893B1A-4713-A850-A1BD-53CAFC06B614}"/>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680F6E29-768E-C924-1712-C88B98F37186}"/>
              </a:ext>
            </a:extLst>
          </p:cNvPr>
          <p:cNvPicPr>
            <a:picLocks noChangeAspect="1"/>
          </p:cNvPicPr>
          <p:nvPr/>
        </p:nvPicPr>
        <p:blipFill>
          <a:blip r:embed="rId2"/>
          <a:stretch>
            <a:fillRect/>
          </a:stretch>
        </p:blipFill>
        <p:spPr>
          <a:xfrm>
            <a:off x="1149350" y="273050"/>
            <a:ext cx="15875633" cy="9601200"/>
          </a:xfrm>
          <a:prstGeom prst="rect">
            <a:avLst/>
          </a:prstGeom>
        </p:spPr>
      </p:pic>
    </p:spTree>
    <p:extLst>
      <p:ext uri="{BB962C8B-B14F-4D97-AF65-F5344CB8AC3E}">
        <p14:creationId xmlns:p14="http://schemas.microsoft.com/office/powerpoint/2010/main" val="2276245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77D5D-3213-8DC7-A579-CCA0BA961075}"/>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B4D11CF8-BFCB-14C5-F5A8-049051319814}"/>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3772792B-3799-0CE8-2056-16C6E90D71B2}"/>
              </a:ext>
            </a:extLst>
          </p:cNvPr>
          <p:cNvPicPr>
            <a:picLocks noChangeAspect="1"/>
          </p:cNvPicPr>
          <p:nvPr/>
        </p:nvPicPr>
        <p:blipFill>
          <a:blip r:embed="rId2"/>
          <a:stretch>
            <a:fillRect/>
          </a:stretch>
        </p:blipFill>
        <p:spPr>
          <a:xfrm>
            <a:off x="1073149" y="273050"/>
            <a:ext cx="15951833" cy="9525000"/>
          </a:xfrm>
          <a:prstGeom prst="rect">
            <a:avLst/>
          </a:prstGeom>
        </p:spPr>
      </p:pic>
    </p:spTree>
    <p:extLst>
      <p:ext uri="{BB962C8B-B14F-4D97-AF65-F5344CB8AC3E}">
        <p14:creationId xmlns:p14="http://schemas.microsoft.com/office/powerpoint/2010/main" val="5354296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B8BAA-FF24-C864-7869-2DE1979ABAA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262CFE91-2339-88A5-6107-31B2A07C0007}"/>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F1F35268-CCC8-E8A2-8E36-FE316AAA0C30}"/>
              </a:ext>
            </a:extLst>
          </p:cNvPr>
          <p:cNvPicPr>
            <a:picLocks noChangeAspect="1"/>
          </p:cNvPicPr>
          <p:nvPr/>
        </p:nvPicPr>
        <p:blipFill>
          <a:blip r:embed="rId2"/>
          <a:stretch>
            <a:fillRect/>
          </a:stretch>
        </p:blipFill>
        <p:spPr>
          <a:xfrm>
            <a:off x="2063750" y="0"/>
            <a:ext cx="13871576" cy="10299700"/>
          </a:xfrm>
          <a:prstGeom prst="rect">
            <a:avLst/>
          </a:prstGeom>
        </p:spPr>
      </p:pic>
    </p:spTree>
    <p:extLst>
      <p:ext uri="{BB962C8B-B14F-4D97-AF65-F5344CB8AC3E}">
        <p14:creationId xmlns:p14="http://schemas.microsoft.com/office/powerpoint/2010/main" val="19180739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F707C-4FAB-5514-45E9-7B2A86299B85}"/>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60899D2F-F90C-7145-7F22-760CBD3C911D}"/>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38D8C57B-67FC-4C0D-EF79-E7B2711A779B}"/>
              </a:ext>
            </a:extLst>
          </p:cNvPr>
          <p:cNvPicPr>
            <a:picLocks noChangeAspect="1"/>
          </p:cNvPicPr>
          <p:nvPr/>
        </p:nvPicPr>
        <p:blipFill>
          <a:blip r:embed="rId2"/>
          <a:stretch>
            <a:fillRect/>
          </a:stretch>
        </p:blipFill>
        <p:spPr>
          <a:xfrm>
            <a:off x="0" y="0"/>
            <a:ext cx="18300700" cy="10299700"/>
          </a:xfrm>
          <a:prstGeom prst="rect">
            <a:avLst/>
          </a:prstGeom>
        </p:spPr>
      </p:pic>
    </p:spTree>
    <p:extLst>
      <p:ext uri="{BB962C8B-B14F-4D97-AF65-F5344CB8AC3E}">
        <p14:creationId xmlns:p14="http://schemas.microsoft.com/office/powerpoint/2010/main" val="3958183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8124824" cy="10286999"/>
          </a:xfrm>
          <a:prstGeom prst="rect">
            <a:avLst/>
          </a:prstGeom>
        </p:spPr>
      </p:pic>
      <p:sp>
        <p:nvSpPr>
          <p:cNvPr id="3" name="object 3"/>
          <p:cNvSpPr txBox="1">
            <a:spLocks noGrp="1"/>
          </p:cNvSpPr>
          <p:nvPr>
            <p:ph type="title"/>
          </p:nvPr>
        </p:nvSpPr>
        <p:spPr>
          <a:xfrm>
            <a:off x="8877999" y="1126110"/>
            <a:ext cx="8648700" cy="1752600"/>
          </a:xfrm>
          <a:prstGeom prst="rect">
            <a:avLst/>
          </a:prstGeom>
          <a:solidFill>
            <a:srgbClr val="000000"/>
          </a:solidFill>
        </p:spPr>
        <p:txBody>
          <a:bodyPr vert="horz" wrap="square" lIns="0" tIns="425450" rIns="0" bIns="0" rtlCol="0">
            <a:spAutoFit/>
          </a:bodyPr>
          <a:lstStyle/>
          <a:p>
            <a:pPr marR="28575" algn="ctr">
              <a:lnSpc>
                <a:spcPct val="100000"/>
              </a:lnSpc>
              <a:spcBef>
                <a:spcPts val="3350"/>
              </a:spcBef>
            </a:pPr>
            <a:r>
              <a:rPr sz="4400" spc="25" dirty="0">
                <a:latin typeface="Cambria"/>
                <a:cs typeface="Cambria"/>
              </a:rPr>
              <a:t>Introduction</a:t>
            </a:r>
            <a:endParaRPr sz="4400">
              <a:latin typeface="Cambria"/>
              <a:cs typeface="Cambria"/>
            </a:endParaRPr>
          </a:p>
        </p:txBody>
      </p:sp>
      <p:sp>
        <p:nvSpPr>
          <p:cNvPr id="6" name="object 6"/>
          <p:cNvSpPr txBox="1"/>
          <p:nvPr/>
        </p:nvSpPr>
        <p:spPr>
          <a:xfrm>
            <a:off x="8877999" y="3092450"/>
            <a:ext cx="8882951" cy="6583149"/>
          </a:xfrm>
          <a:prstGeom prst="rect">
            <a:avLst/>
          </a:prstGeom>
        </p:spPr>
        <p:txBody>
          <a:bodyPr vert="horz" wrap="square" lIns="0" tIns="9525" rIns="0" bIns="0" rtlCol="0">
            <a:spAutoFit/>
          </a:bodyPr>
          <a:lstStyle/>
          <a:p>
            <a:pPr marL="12700" marR="5080" indent="-635" algn="ctr">
              <a:lnSpc>
                <a:spcPct val="117900"/>
              </a:lnSpc>
              <a:spcBef>
                <a:spcPts val="75"/>
              </a:spcBef>
            </a:pPr>
            <a:r>
              <a:rPr lang="en-US" sz="2800" b="0" i="0" dirty="0">
                <a:solidFill>
                  <a:srgbClr val="374151"/>
                </a:solidFill>
                <a:effectLst/>
                <a:latin typeface="Söhne"/>
              </a:rPr>
              <a:t>Welcome to our presentation, "Capstone Project :  A Profound  Analysis of  Northwind Sales  Data" .In today's data-driven world, businesses thrive on informed decisions. Our analysis delves deep into Northwind Traders' operations, uncovering valuable insights from customer behavior, order trends, employee performance, and supplier interactions. Through this journey, we'll explore how these insights empower Northwind Traders to enhance customer satisfaction, optimize operations, and drive strategic growth. Join us as we unravel the transformative potential of data analytics, shaping a future of innovation and prosperity for Northwind Traders. Thank you for your presence; let's navigate this path to success together.</a:t>
            </a:r>
            <a:endParaRPr lang="en-US" sz="2450" dirty="0">
              <a:latin typeface="Verdana"/>
              <a:cs typeface="Verdan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5F7A6-DDE1-7062-EA31-8D8FED54B71F}"/>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C1FA035-FBF8-3EDB-408B-8A11365C8250}"/>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5CB70D5D-B396-0073-0C61-F6615883A8DE}"/>
              </a:ext>
            </a:extLst>
          </p:cNvPr>
          <p:cNvPicPr>
            <a:picLocks noChangeAspect="1"/>
          </p:cNvPicPr>
          <p:nvPr/>
        </p:nvPicPr>
        <p:blipFill>
          <a:blip r:embed="rId2"/>
          <a:stretch>
            <a:fillRect/>
          </a:stretch>
        </p:blipFill>
        <p:spPr>
          <a:xfrm>
            <a:off x="1275714" y="425450"/>
            <a:ext cx="15749267" cy="9220199"/>
          </a:xfrm>
          <a:prstGeom prst="rect">
            <a:avLst/>
          </a:prstGeom>
        </p:spPr>
      </p:pic>
    </p:spTree>
    <p:extLst>
      <p:ext uri="{BB962C8B-B14F-4D97-AF65-F5344CB8AC3E}">
        <p14:creationId xmlns:p14="http://schemas.microsoft.com/office/powerpoint/2010/main" val="276436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9F168-2148-FD49-9B06-781F19952611}"/>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A4CA697-3ED3-FD1B-44C6-694F70777AEB}"/>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DD8C0C4D-85F3-71A0-A8A9-F661D5EE99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6150" y="0"/>
            <a:ext cx="13944600" cy="10102849"/>
          </a:xfrm>
          <a:prstGeom prst="rect">
            <a:avLst/>
          </a:prstGeom>
        </p:spPr>
      </p:pic>
    </p:spTree>
    <p:extLst>
      <p:ext uri="{BB962C8B-B14F-4D97-AF65-F5344CB8AC3E}">
        <p14:creationId xmlns:p14="http://schemas.microsoft.com/office/powerpoint/2010/main" val="6887816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1BD14-173F-9E5F-3350-678588AE909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A3D3DF92-6B82-5B41-24CD-BA6BFDEF1491}"/>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ADAE06CE-9464-07A7-B2A8-D07E093D7639}"/>
              </a:ext>
            </a:extLst>
          </p:cNvPr>
          <p:cNvPicPr>
            <a:picLocks noChangeAspect="1"/>
          </p:cNvPicPr>
          <p:nvPr/>
        </p:nvPicPr>
        <p:blipFill>
          <a:blip r:embed="rId2"/>
          <a:stretch>
            <a:fillRect/>
          </a:stretch>
        </p:blipFill>
        <p:spPr>
          <a:xfrm>
            <a:off x="1275715" y="615950"/>
            <a:ext cx="15749268" cy="9067799"/>
          </a:xfrm>
          <a:prstGeom prst="rect">
            <a:avLst/>
          </a:prstGeom>
        </p:spPr>
      </p:pic>
    </p:spTree>
    <p:extLst>
      <p:ext uri="{BB962C8B-B14F-4D97-AF65-F5344CB8AC3E}">
        <p14:creationId xmlns:p14="http://schemas.microsoft.com/office/powerpoint/2010/main" val="1720985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429AF-57F9-99FD-3B84-F2442A3DCF4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DCD0F44-9D62-A37C-CF12-9046E51A197E}"/>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0DE5D225-B278-65D8-5DD8-309D1871F657}"/>
              </a:ext>
            </a:extLst>
          </p:cNvPr>
          <p:cNvPicPr>
            <a:picLocks noChangeAspect="1"/>
          </p:cNvPicPr>
          <p:nvPr/>
        </p:nvPicPr>
        <p:blipFill>
          <a:blip r:embed="rId2"/>
          <a:stretch>
            <a:fillRect/>
          </a:stretch>
        </p:blipFill>
        <p:spPr>
          <a:xfrm>
            <a:off x="32444" y="0"/>
            <a:ext cx="18268256" cy="10299700"/>
          </a:xfrm>
          <a:prstGeom prst="rect">
            <a:avLst/>
          </a:prstGeom>
        </p:spPr>
      </p:pic>
    </p:spTree>
    <p:extLst>
      <p:ext uri="{BB962C8B-B14F-4D97-AF65-F5344CB8AC3E}">
        <p14:creationId xmlns:p14="http://schemas.microsoft.com/office/powerpoint/2010/main" val="29536918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D2607-3720-FA86-092A-0CD9CBDD881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37F6CAD3-CE8A-18D2-8294-C820FBC01205}"/>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7BE5095B-6BA2-3C19-62F2-6E138C1C45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715" y="0"/>
            <a:ext cx="15749268" cy="10299700"/>
          </a:xfrm>
          <a:prstGeom prst="rect">
            <a:avLst/>
          </a:prstGeom>
        </p:spPr>
      </p:pic>
    </p:spTree>
    <p:extLst>
      <p:ext uri="{BB962C8B-B14F-4D97-AF65-F5344CB8AC3E}">
        <p14:creationId xmlns:p14="http://schemas.microsoft.com/office/powerpoint/2010/main" val="32078321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84C17-C2D3-CD58-FDF0-AC53F3559CC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8EF534BF-9F51-1905-8A36-0248EBE295E9}"/>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1B839C6E-2C51-145F-66EC-086EDB5D197C}"/>
              </a:ext>
            </a:extLst>
          </p:cNvPr>
          <p:cNvPicPr>
            <a:picLocks noChangeAspect="1"/>
          </p:cNvPicPr>
          <p:nvPr/>
        </p:nvPicPr>
        <p:blipFill>
          <a:blip r:embed="rId2"/>
          <a:stretch>
            <a:fillRect/>
          </a:stretch>
        </p:blipFill>
        <p:spPr>
          <a:xfrm>
            <a:off x="1275714" y="273050"/>
            <a:ext cx="15749267" cy="9677400"/>
          </a:xfrm>
          <a:prstGeom prst="rect">
            <a:avLst/>
          </a:prstGeom>
        </p:spPr>
      </p:pic>
    </p:spTree>
    <p:extLst>
      <p:ext uri="{BB962C8B-B14F-4D97-AF65-F5344CB8AC3E}">
        <p14:creationId xmlns:p14="http://schemas.microsoft.com/office/powerpoint/2010/main" val="34871353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4A24B-9326-B389-25F3-F6974E936C4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9D76AEC-AD17-180A-571A-9FC08E4BA14F}"/>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282E9C71-3D19-689E-707B-BC84B4639944}"/>
              </a:ext>
            </a:extLst>
          </p:cNvPr>
          <p:cNvPicPr>
            <a:picLocks noChangeAspect="1"/>
          </p:cNvPicPr>
          <p:nvPr/>
        </p:nvPicPr>
        <p:blipFill>
          <a:blip r:embed="rId2"/>
          <a:stretch>
            <a:fillRect/>
          </a:stretch>
        </p:blipFill>
        <p:spPr>
          <a:xfrm>
            <a:off x="1149350" y="273050"/>
            <a:ext cx="15875633" cy="9220200"/>
          </a:xfrm>
          <a:prstGeom prst="rect">
            <a:avLst/>
          </a:prstGeom>
        </p:spPr>
      </p:pic>
    </p:spTree>
    <p:extLst>
      <p:ext uri="{BB962C8B-B14F-4D97-AF65-F5344CB8AC3E}">
        <p14:creationId xmlns:p14="http://schemas.microsoft.com/office/powerpoint/2010/main" val="33757196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CDD00-CB94-618B-73EF-C96DEBD7026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F409BCD9-1AE9-6306-1E0E-A6BCCC1C8E83}"/>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8783DB93-8173-3E57-CF40-AE969594BD4B}"/>
              </a:ext>
            </a:extLst>
          </p:cNvPr>
          <p:cNvPicPr>
            <a:picLocks noChangeAspect="1"/>
          </p:cNvPicPr>
          <p:nvPr/>
        </p:nvPicPr>
        <p:blipFill>
          <a:blip r:embed="rId2"/>
          <a:stretch>
            <a:fillRect/>
          </a:stretch>
        </p:blipFill>
        <p:spPr>
          <a:xfrm>
            <a:off x="0" y="0"/>
            <a:ext cx="18300700" cy="10299700"/>
          </a:xfrm>
          <a:prstGeom prst="rect">
            <a:avLst/>
          </a:prstGeom>
        </p:spPr>
      </p:pic>
    </p:spTree>
    <p:extLst>
      <p:ext uri="{BB962C8B-B14F-4D97-AF65-F5344CB8AC3E}">
        <p14:creationId xmlns:p14="http://schemas.microsoft.com/office/powerpoint/2010/main" val="35362588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B54CB-184A-F4C0-D99C-30BED8545F3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C8B8D28-372A-EFBA-31B2-355B0BC6C928}"/>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16411133-4AC9-BBDC-6898-B5FD47671BC0}"/>
              </a:ext>
            </a:extLst>
          </p:cNvPr>
          <p:cNvPicPr>
            <a:picLocks noChangeAspect="1"/>
          </p:cNvPicPr>
          <p:nvPr/>
        </p:nvPicPr>
        <p:blipFill>
          <a:blip r:embed="rId2"/>
          <a:stretch>
            <a:fillRect/>
          </a:stretch>
        </p:blipFill>
        <p:spPr>
          <a:xfrm>
            <a:off x="1275716" y="501650"/>
            <a:ext cx="15647034" cy="7772400"/>
          </a:xfrm>
          <a:prstGeom prst="rect">
            <a:avLst/>
          </a:prstGeom>
        </p:spPr>
      </p:pic>
    </p:spTree>
    <p:extLst>
      <p:ext uri="{BB962C8B-B14F-4D97-AF65-F5344CB8AC3E}">
        <p14:creationId xmlns:p14="http://schemas.microsoft.com/office/powerpoint/2010/main" val="34396442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6BAA0-1D2D-9DA0-6A1D-6AD1379638CD}"/>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6DB5FF1F-1107-7211-8139-3F3EC9282E16}"/>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BBAB40A5-3198-DCD1-DBE5-AAEE4B2FEBDC}"/>
              </a:ext>
            </a:extLst>
          </p:cNvPr>
          <p:cNvPicPr>
            <a:picLocks noChangeAspect="1"/>
          </p:cNvPicPr>
          <p:nvPr/>
        </p:nvPicPr>
        <p:blipFill>
          <a:blip r:embed="rId2"/>
          <a:stretch>
            <a:fillRect/>
          </a:stretch>
        </p:blipFill>
        <p:spPr>
          <a:xfrm>
            <a:off x="1275715" y="654050"/>
            <a:ext cx="15749268" cy="8382000"/>
          </a:xfrm>
          <a:prstGeom prst="rect">
            <a:avLst/>
          </a:prstGeom>
        </p:spPr>
      </p:pic>
    </p:spTree>
    <p:extLst>
      <p:ext uri="{BB962C8B-B14F-4D97-AF65-F5344CB8AC3E}">
        <p14:creationId xmlns:p14="http://schemas.microsoft.com/office/powerpoint/2010/main" val="523576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2E6AE-8EBD-CBEE-1D8B-4A41BC75EA6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AA04D933-6D11-DAEC-EFDA-EA2A414019D2}"/>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CA3F0400-EF51-D9AD-5B5B-1A4BBA9EEF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912"/>
            <a:ext cx="18300700" cy="10319523"/>
          </a:xfrm>
          <a:prstGeom prst="rect">
            <a:avLst/>
          </a:prstGeom>
        </p:spPr>
      </p:pic>
    </p:spTree>
    <p:extLst>
      <p:ext uri="{BB962C8B-B14F-4D97-AF65-F5344CB8AC3E}">
        <p14:creationId xmlns:p14="http://schemas.microsoft.com/office/powerpoint/2010/main" val="10337656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311B3-2085-4DE5-4BDD-8ABD0A33B1E9}"/>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A92ABDA4-87FA-1D0D-2F26-48F76F3AD6BF}"/>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4F655D7F-5F73-8428-61A9-1293A129D235}"/>
              </a:ext>
            </a:extLst>
          </p:cNvPr>
          <p:cNvPicPr>
            <a:picLocks noChangeAspect="1"/>
          </p:cNvPicPr>
          <p:nvPr/>
        </p:nvPicPr>
        <p:blipFill>
          <a:blip r:embed="rId2"/>
          <a:stretch>
            <a:fillRect/>
          </a:stretch>
        </p:blipFill>
        <p:spPr>
          <a:xfrm>
            <a:off x="1275714" y="730250"/>
            <a:ext cx="15749267" cy="9067799"/>
          </a:xfrm>
          <a:prstGeom prst="rect">
            <a:avLst/>
          </a:prstGeom>
        </p:spPr>
      </p:pic>
    </p:spTree>
    <p:extLst>
      <p:ext uri="{BB962C8B-B14F-4D97-AF65-F5344CB8AC3E}">
        <p14:creationId xmlns:p14="http://schemas.microsoft.com/office/powerpoint/2010/main" val="26588587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A5EC3-61AB-FEE6-E408-76BE16648115}"/>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71CA14C-D271-A180-C303-97D77F1E27B2}"/>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2B176EBE-54F3-9124-2C1D-34DE269D7EA2}"/>
              </a:ext>
            </a:extLst>
          </p:cNvPr>
          <p:cNvPicPr>
            <a:picLocks noChangeAspect="1"/>
          </p:cNvPicPr>
          <p:nvPr/>
        </p:nvPicPr>
        <p:blipFill>
          <a:blip r:embed="rId2"/>
          <a:stretch>
            <a:fillRect/>
          </a:stretch>
        </p:blipFill>
        <p:spPr>
          <a:xfrm>
            <a:off x="1275715" y="958850"/>
            <a:ext cx="15749267" cy="8001000"/>
          </a:xfrm>
          <a:prstGeom prst="rect">
            <a:avLst/>
          </a:prstGeom>
        </p:spPr>
      </p:pic>
    </p:spTree>
    <p:extLst>
      <p:ext uri="{BB962C8B-B14F-4D97-AF65-F5344CB8AC3E}">
        <p14:creationId xmlns:p14="http://schemas.microsoft.com/office/powerpoint/2010/main" val="27899190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8124824" cy="10286999"/>
          </a:xfrm>
          <a:prstGeom prst="rect">
            <a:avLst/>
          </a:prstGeom>
        </p:spPr>
      </p:pic>
      <p:grpSp>
        <p:nvGrpSpPr>
          <p:cNvPr id="3" name="object 3"/>
          <p:cNvGrpSpPr/>
          <p:nvPr/>
        </p:nvGrpSpPr>
        <p:grpSpPr>
          <a:xfrm>
            <a:off x="8877999" y="1126110"/>
            <a:ext cx="8648700" cy="1752600"/>
            <a:chOff x="8877999" y="1126110"/>
            <a:chExt cx="8648700" cy="1752600"/>
          </a:xfrm>
        </p:grpSpPr>
        <p:sp>
          <p:nvSpPr>
            <p:cNvPr id="4" name="object 4"/>
            <p:cNvSpPr/>
            <p:nvPr/>
          </p:nvSpPr>
          <p:spPr>
            <a:xfrm>
              <a:off x="8877999" y="1126110"/>
              <a:ext cx="8648700" cy="1752600"/>
            </a:xfrm>
            <a:custGeom>
              <a:avLst/>
              <a:gdLst/>
              <a:ahLst/>
              <a:cxnLst/>
              <a:rect l="l" t="t" r="r" b="b"/>
              <a:pathLst>
                <a:path w="8648700" h="1752600">
                  <a:moveTo>
                    <a:pt x="8648699" y="1752599"/>
                  </a:moveTo>
                  <a:lnTo>
                    <a:pt x="0" y="1752599"/>
                  </a:lnTo>
                  <a:lnTo>
                    <a:pt x="0" y="0"/>
                  </a:lnTo>
                  <a:lnTo>
                    <a:pt x="8648699" y="0"/>
                  </a:lnTo>
                  <a:lnTo>
                    <a:pt x="8648699" y="1752599"/>
                  </a:lnTo>
                  <a:close/>
                </a:path>
              </a:pathLst>
            </a:custGeom>
            <a:solidFill>
              <a:srgbClr val="000000"/>
            </a:solidFill>
          </p:spPr>
          <p:txBody>
            <a:bodyPr wrap="square" lIns="0" tIns="0" rIns="0" bIns="0" rtlCol="0"/>
            <a:lstStyle/>
            <a:p>
              <a:endParaRPr/>
            </a:p>
          </p:txBody>
        </p:sp>
        <p:pic>
          <p:nvPicPr>
            <p:cNvPr id="5" name="object 5"/>
            <p:cNvPicPr/>
            <p:nvPr/>
          </p:nvPicPr>
          <p:blipFill>
            <a:blip r:embed="rId3" cstate="print"/>
            <a:stretch>
              <a:fillRect/>
            </a:stretch>
          </p:blipFill>
          <p:spPr>
            <a:xfrm>
              <a:off x="10192322" y="1815485"/>
              <a:ext cx="298450" cy="298450"/>
            </a:xfrm>
            <a:prstGeom prst="rect">
              <a:avLst/>
            </a:prstGeom>
          </p:spPr>
        </p:pic>
        <p:pic>
          <p:nvPicPr>
            <p:cNvPr id="6" name="object 6"/>
            <p:cNvPicPr/>
            <p:nvPr/>
          </p:nvPicPr>
          <p:blipFill>
            <a:blip r:embed="rId3" cstate="print"/>
            <a:stretch>
              <a:fillRect/>
            </a:stretch>
          </p:blipFill>
          <p:spPr>
            <a:xfrm>
              <a:off x="10192322" y="1815485"/>
              <a:ext cx="298450" cy="298450"/>
            </a:xfrm>
            <a:prstGeom prst="rect">
              <a:avLst/>
            </a:prstGeom>
          </p:spPr>
        </p:pic>
      </p:grpSp>
      <p:sp>
        <p:nvSpPr>
          <p:cNvPr id="7" name="object 7"/>
          <p:cNvSpPr txBox="1">
            <a:spLocks noGrp="1"/>
          </p:cNvSpPr>
          <p:nvPr>
            <p:ph type="title"/>
          </p:nvPr>
        </p:nvSpPr>
        <p:spPr>
          <a:xfrm>
            <a:off x="8877999" y="1126110"/>
            <a:ext cx="8648700" cy="1783822"/>
          </a:xfrm>
          <a:prstGeom prst="rect">
            <a:avLst/>
          </a:prstGeom>
        </p:spPr>
        <p:txBody>
          <a:bodyPr vert="horz" wrap="square" lIns="0" tIns="425450" rIns="0" bIns="0" rtlCol="0">
            <a:spAutoFit/>
          </a:bodyPr>
          <a:lstStyle/>
          <a:p>
            <a:pPr marL="954405" algn="l">
              <a:lnSpc>
                <a:spcPct val="100000"/>
              </a:lnSpc>
              <a:spcBef>
                <a:spcPts val="3350"/>
              </a:spcBef>
              <a:tabLst>
                <a:tab pos="1612265" algn="l"/>
              </a:tabLst>
            </a:pPr>
            <a:r>
              <a:rPr sz="4400" spc="260" dirty="0">
                <a:latin typeface="Cambria"/>
                <a:cs typeface="Cambria"/>
              </a:rPr>
              <a:t>E	</a:t>
            </a:r>
            <a:r>
              <a:rPr sz="4400" spc="-15" dirty="0">
                <a:latin typeface="Cambria"/>
                <a:cs typeface="Cambria"/>
              </a:rPr>
              <a:t>ploratory</a:t>
            </a:r>
            <a:r>
              <a:rPr sz="4400" spc="-80" dirty="0">
                <a:latin typeface="Cambria"/>
                <a:cs typeface="Cambria"/>
              </a:rPr>
              <a:t> </a:t>
            </a:r>
            <a:r>
              <a:rPr sz="4400" spc="30" dirty="0">
                <a:latin typeface="Cambria"/>
                <a:cs typeface="Cambria"/>
              </a:rPr>
              <a:t>Data</a:t>
            </a:r>
            <a:r>
              <a:rPr sz="4400" spc="-145" dirty="0">
                <a:latin typeface="Cambria"/>
                <a:cs typeface="Cambria"/>
              </a:rPr>
              <a:t> </a:t>
            </a:r>
            <a:r>
              <a:rPr sz="4400" spc="5" dirty="0">
                <a:latin typeface="Cambria"/>
                <a:cs typeface="Cambria"/>
              </a:rPr>
              <a:t>Analysis</a:t>
            </a:r>
            <a:r>
              <a:rPr lang="en-US" sz="4400" spc="5" dirty="0">
                <a:latin typeface="Cambria"/>
                <a:cs typeface="Cambria"/>
              </a:rPr>
              <a:t> in </a:t>
            </a:r>
            <a:br>
              <a:rPr lang="en-US" sz="4400" spc="5" dirty="0">
                <a:latin typeface="Cambria"/>
                <a:cs typeface="Cambria"/>
              </a:rPr>
            </a:br>
            <a:r>
              <a:rPr lang="en-US" sz="4400" spc="5" dirty="0">
                <a:latin typeface="Cambria"/>
                <a:cs typeface="Cambria"/>
              </a:rPr>
              <a:t>Using </a:t>
            </a:r>
            <a:r>
              <a:rPr lang="en-US" sz="4400" spc="5" dirty="0" err="1">
                <a:latin typeface="Cambria"/>
                <a:cs typeface="Cambria"/>
              </a:rPr>
              <a:t>MySQl</a:t>
            </a:r>
            <a:r>
              <a:rPr lang="en-US" sz="4400" spc="5" dirty="0">
                <a:latin typeface="Cambria"/>
                <a:cs typeface="Cambria"/>
              </a:rPr>
              <a:t> and Excel</a:t>
            </a:r>
            <a:endParaRPr sz="4400" dirty="0">
              <a:latin typeface="Cambria"/>
              <a:cs typeface="Cambria"/>
            </a:endParaRPr>
          </a:p>
        </p:txBody>
      </p:sp>
      <p:sp>
        <p:nvSpPr>
          <p:cNvPr id="9" name="object 9"/>
          <p:cNvSpPr txBox="1"/>
          <p:nvPr/>
        </p:nvSpPr>
        <p:spPr>
          <a:xfrm>
            <a:off x="9186197" y="3568085"/>
            <a:ext cx="7684134" cy="2663825"/>
          </a:xfrm>
          <a:prstGeom prst="rect">
            <a:avLst/>
          </a:prstGeom>
        </p:spPr>
        <p:txBody>
          <a:bodyPr vert="horz" wrap="square" lIns="0" tIns="9525" rIns="0" bIns="0" rtlCol="0">
            <a:spAutoFit/>
          </a:bodyPr>
          <a:lstStyle/>
          <a:p>
            <a:pPr marL="12700" marR="5080" algn="ctr">
              <a:lnSpc>
                <a:spcPct val="117900"/>
              </a:lnSpc>
              <a:spcBef>
                <a:spcPts val="75"/>
              </a:spcBef>
            </a:pPr>
            <a:r>
              <a:rPr sz="2450" spc="10" dirty="0">
                <a:latin typeface="Verdana"/>
                <a:cs typeface="Verdana"/>
              </a:rPr>
              <a:t>Delve</a:t>
            </a:r>
            <a:r>
              <a:rPr sz="2450" spc="-215" dirty="0">
                <a:latin typeface="Verdana"/>
                <a:cs typeface="Verdana"/>
              </a:rPr>
              <a:t> </a:t>
            </a:r>
            <a:r>
              <a:rPr sz="2450" spc="40" dirty="0">
                <a:latin typeface="Verdana"/>
                <a:cs typeface="Verdana"/>
              </a:rPr>
              <a:t>into</a:t>
            </a:r>
            <a:r>
              <a:rPr sz="2450" spc="-215" dirty="0">
                <a:latin typeface="Verdana"/>
                <a:cs typeface="Verdana"/>
              </a:rPr>
              <a:t> </a:t>
            </a:r>
            <a:r>
              <a:rPr sz="2450" spc="65" dirty="0">
                <a:latin typeface="Verdana"/>
                <a:cs typeface="Verdana"/>
              </a:rPr>
              <a:t>the</a:t>
            </a:r>
            <a:r>
              <a:rPr sz="2450" spc="-210" dirty="0">
                <a:latin typeface="Verdana"/>
                <a:cs typeface="Verdana"/>
              </a:rPr>
              <a:t> </a:t>
            </a:r>
            <a:r>
              <a:rPr sz="2450" spc="15" dirty="0">
                <a:latin typeface="Verdana"/>
                <a:cs typeface="Verdana"/>
              </a:rPr>
              <a:t>initial</a:t>
            </a:r>
            <a:r>
              <a:rPr sz="2450" spc="-215" dirty="0">
                <a:latin typeface="Verdana"/>
                <a:cs typeface="Verdana"/>
              </a:rPr>
              <a:t> </a:t>
            </a:r>
            <a:r>
              <a:rPr sz="2450" spc="45" dirty="0">
                <a:latin typeface="Verdana"/>
                <a:cs typeface="Verdana"/>
              </a:rPr>
              <a:t>phase</a:t>
            </a:r>
            <a:r>
              <a:rPr sz="2450" spc="-210" dirty="0">
                <a:latin typeface="Verdana"/>
                <a:cs typeface="Verdana"/>
              </a:rPr>
              <a:t> </a:t>
            </a:r>
            <a:r>
              <a:rPr sz="2450" spc="20" dirty="0">
                <a:latin typeface="Verdana"/>
                <a:cs typeface="Verdana"/>
              </a:rPr>
              <a:t>of</a:t>
            </a:r>
            <a:r>
              <a:rPr sz="2450" spc="-215" dirty="0">
                <a:latin typeface="Verdana"/>
                <a:cs typeface="Verdana"/>
              </a:rPr>
              <a:t> </a:t>
            </a:r>
            <a:r>
              <a:rPr sz="2450" spc="40" dirty="0">
                <a:latin typeface="Verdana"/>
                <a:cs typeface="Verdana"/>
              </a:rPr>
              <a:t>our</a:t>
            </a:r>
            <a:r>
              <a:rPr sz="2450" spc="-210" dirty="0">
                <a:latin typeface="Verdana"/>
                <a:cs typeface="Verdana"/>
              </a:rPr>
              <a:t> </a:t>
            </a:r>
            <a:r>
              <a:rPr sz="2450" spc="-25" dirty="0">
                <a:latin typeface="Verdana"/>
                <a:cs typeface="Verdana"/>
              </a:rPr>
              <a:t>analysis</a:t>
            </a:r>
            <a:r>
              <a:rPr sz="2450" spc="-215" dirty="0">
                <a:latin typeface="Verdana"/>
                <a:cs typeface="Verdana"/>
              </a:rPr>
              <a:t> </a:t>
            </a:r>
            <a:r>
              <a:rPr sz="2450" spc="-40" dirty="0">
                <a:latin typeface="Verdana"/>
                <a:cs typeface="Verdana"/>
              </a:rPr>
              <a:t>as</a:t>
            </a:r>
            <a:r>
              <a:rPr sz="2450" spc="-215" dirty="0">
                <a:latin typeface="Verdana"/>
                <a:cs typeface="Verdana"/>
              </a:rPr>
              <a:t> </a:t>
            </a:r>
            <a:r>
              <a:rPr sz="2450" spc="80" dirty="0">
                <a:latin typeface="Verdana"/>
                <a:cs typeface="Verdana"/>
              </a:rPr>
              <a:t>we </a:t>
            </a:r>
            <a:r>
              <a:rPr sz="2450" spc="85" dirty="0">
                <a:latin typeface="Verdana"/>
                <a:cs typeface="Verdana"/>
              </a:rPr>
              <a:t> </a:t>
            </a:r>
            <a:r>
              <a:rPr sz="2450" spc="100" dirty="0">
                <a:latin typeface="Verdana"/>
                <a:cs typeface="Verdana"/>
              </a:rPr>
              <a:t>conduct </a:t>
            </a:r>
            <a:r>
              <a:rPr sz="2450" spc="-10" dirty="0">
                <a:latin typeface="Verdana"/>
                <a:cs typeface="Verdana"/>
              </a:rPr>
              <a:t>exploratory </a:t>
            </a:r>
            <a:r>
              <a:rPr sz="2450" spc="40" dirty="0">
                <a:latin typeface="Verdana"/>
                <a:cs typeface="Verdana"/>
              </a:rPr>
              <a:t>data </a:t>
            </a:r>
            <a:r>
              <a:rPr sz="2450" spc="-25" dirty="0">
                <a:latin typeface="Verdana"/>
                <a:cs typeface="Verdana"/>
              </a:rPr>
              <a:t>analysis </a:t>
            </a:r>
            <a:r>
              <a:rPr sz="2450" spc="25" dirty="0">
                <a:latin typeface="Verdana"/>
                <a:cs typeface="Verdana"/>
              </a:rPr>
              <a:t>to uncover </a:t>
            </a:r>
            <a:r>
              <a:rPr sz="2450" spc="30" dirty="0">
                <a:latin typeface="Verdana"/>
                <a:cs typeface="Verdana"/>
              </a:rPr>
              <a:t> </a:t>
            </a:r>
            <a:r>
              <a:rPr sz="2450" spc="140" dirty="0">
                <a:latin typeface="Verdana"/>
                <a:cs typeface="Verdana"/>
              </a:rPr>
              <a:t>p</a:t>
            </a:r>
            <a:r>
              <a:rPr sz="2450" spc="-15" dirty="0">
                <a:latin typeface="Verdana"/>
                <a:cs typeface="Verdana"/>
              </a:rPr>
              <a:t>a</a:t>
            </a:r>
            <a:r>
              <a:rPr sz="2450" dirty="0">
                <a:latin typeface="Verdana"/>
                <a:cs typeface="Verdana"/>
              </a:rPr>
              <a:t>t</a:t>
            </a:r>
            <a:r>
              <a:rPr sz="2450" spc="-15" dirty="0">
                <a:latin typeface="Verdana"/>
                <a:cs typeface="Verdana"/>
              </a:rPr>
              <a:t>t</a:t>
            </a:r>
            <a:r>
              <a:rPr sz="2450" spc="35" dirty="0">
                <a:latin typeface="Verdana"/>
                <a:cs typeface="Verdana"/>
              </a:rPr>
              <a:t>e</a:t>
            </a:r>
            <a:r>
              <a:rPr sz="2450" spc="-75" dirty="0">
                <a:latin typeface="Verdana"/>
                <a:cs typeface="Verdana"/>
              </a:rPr>
              <a:t>r</a:t>
            </a:r>
            <a:r>
              <a:rPr sz="2450" spc="125" dirty="0">
                <a:latin typeface="Verdana"/>
                <a:cs typeface="Verdana"/>
              </a:rPr>
              <a:t>n</a:t>
            </a:r>
            <a:r>
              <a:rPr sz="2450" spc="-70" dirty="0">
                <a:latin typeface="Verdana"/>
                <a:cs typeface="Verdana"/>
              </a:rPr>
              <a:t>s</a:t>
            </a:r>
            <a:r>
              <a:rPr sz="2450" spc="-370" dirty="0">
                <a:latin typeface="Verdana"/>
                <a:cs typeface="Verdana"/>
              </a:rPr>
              <a:t>,</a:t>
            </a:r>
            <a:r>
              <a:rPr sz="2450" spc="-215" dirty="0">
                <a:latin typeface="Verdana"/>
                <a:cs typeface="Verdana"/>
              </a:rPr>
              <a:t> </a:t>
            </a:r>
            <a:r>
              <a:rPr sz="2450" spc="-15" dirty="0">
                <a:latin typeface="Verdana"/>
                <a:cs typeface="Verdana"/>
              </a:rPr>
              <a:t>a</a:t>
            </a:r>
            <a:r>
              <a:rPr sz="2450" spc="125" dirty="0">
                <a:latin typeface="Verdana"/>
                <a:cs typeface="Verdana"/>
              </a:rPr>
              <a:t>n</a:t>
            </a:r>
            <a:r>
              <a:rPr sz="2450" spc="60" dirty="0">
                <a:latin typeface="Verdana"/>
                <a:cs typeface="Verdana"/>
              </a:rPr>
              <a:t>o</a:t>
            </a:r>
            <a:r>
              <a:rPr sz="2450" spc="240" dirty="0">
                <a:latin typeface="Verdana"/>
                <a:cs typeface="Verdana"/>
              </a:rPr>
              <a:t>m</a:t>
            </a:r>
            <a:r>
              <a:rPr sz="2450" spc="-15" dirty="0">
                <a:latin typeface="Verdana"/>
                <a:cs typeface="Verdana"/>
              </a:rPr>
              <a:t>a</a:t>
            </a:r>
            <a:r>
              <a:rPr sz="2450" spc="-10" dirty="0">
                <a:latin typeface="Verdana"/>
                <a:cs typeface="Verdana"/>
              </a:rPr>
              <a:t>li</a:t>
            </a:r>
            <a:r>
              <a:rPr sz="2450" spc="35" dirty="0">
                <a:latin typeface="Verdana"/>
                <a:cs typeface="Verdana"/>
              </a:rPr>
              <a:t>e</a:t>
            </a:r>
            <a:r>
              <a:rPr sz="2450" spc="-70" dirty="0">
                <a:latin typeface="Verdana"/>
                <a:cs typeface="Verdana"/>
              </a:rPr>
              <a:t>s</a:t>
            </a:r>
            <a:r>
              <a:rPr sz="2450" spc="-370" dirty="0">
                <a:latin typeface="Verdana"/>
                <a:cs typeface="Verdana"/>
              </a:rPr>
              <a:t>,</a:t>
            </a:r>
            <a:r>
              <a:rPr sz="2450" spc="-215" dirty="0">
                <a:latin typeface="Verdana"/>
                <a:cs typeface="Verdana"/>
              </a:rPr>
              <a:t> </a:t>
            </a:r>
            <a:r>
              <a:rPr sz="2450" spc="-15" dirty="0">
                <a:latin typeface="Verdana"/>
                <a:cs typeface="Verdana"/>
              </a:rPr>
              <a:t>a</a:t>
            </a:r>
            <a:r>
              <a:rPr sz="2450" spc="125" dirty="0">
                <a:latin typeface="Verdana"/>
                <a:cs typeface="Verdana"/>
              </a:rPr>
              <a:t>n</a:t>
            </a:r>
            <a:r>
              <a:rPr sz="2450" spc="150" dirty="0">
                <a:latin typeface="Verdana"/>
                <a:cs typeface="Verdana"/>
              </a:rPr>
              <a:t>d</a:t>
            </a:r>
            <a:r>
              <a:rPr sz="2450" spc="-215" dirty="0">
                <a:latin typeface="Verdana"/>
                <a:cs typeface="Verdana"/>
              </a:rPr>
              <a:t> </a:t>
            </a:r>
            <a:r>
              <a:rPr sz="2450" spc="-90" dirty="0">
                <a:latin typeface="Verdana"/>
                <a:cs typeface="Verdana"/>
              </a:rPr>
              <a:t>r</a:t>
            </a:r>
            <a:r>
              <a:rPr sz="2450" spc="35" dirty="0">
                <a:latin typeface="Verdana"/>
                <a:cs typeface="Verdana"/>
              </a:rPr>
              <a:t>e</a:t>
            </a:r>
            <a:r>
              <a:rPr sz="2450" spc="-10" dirty="0">
                <a:latin typeface="Verdana"/>
                <a:cs typeface="Verdana"/>
              </a:rPr>
              <a:t>l</a:t>
            </a:r>
            <a:r>
              <a:rPr sz="2450" spc="-15" dirty="0">
                <a:latin typeface="Verdana"/>
                <a:cs typeface="Verdana"/>
              </a:rPr>
              <a:t>a</a:t>
            </a:r>
            <a:r>
              <a:rPr sz="2450" spc="35" dirty="0">
                <a:latin typeface="Verdana"/>
                <a:cs typeface="Verdana"/>
              </a:rPr>
              <a:t>t</a:t>
            </a:r>
            <a:r>
              <a:rPr sz="2450" spc="-10" dirty="0">
                <a:latin typeface="Verdana"/>
                <a:cs typeface="Verdana"/>
              </a:rPr>
              <a:t>i</a:t>
            </a:r>
            <a:r>
              <a:rPr sz="2450" spc="60" dirty="0">
                <a:latin typeface="Verdana"/>
                <a:cs typeface="Verdana"/>
              </a:rPr>
              <a:t>o</a:t>
            </a:r>
            <a:r>
              <a:rPr sz="2450" spc="125" dirty="0">
                <a:latin typeface="Verdana"/>
                <a:cs typeface="Verdana"/>
              </a:rPr>
              <a:t>n</a:t>
            </a:r>
            <a:r>
              <a:rPr sz="2450" spc="-70" dirty="0">
                <a:latin typeface="Verdana"/>
                <a:cs typeface="Verdana"/>
              </a:rPr>
              <a:t>s</a:t>
            </a:r>
            <a:r>
              <a:rPr sz="2450" spc="125" dirty="0">
                <a:latin typeface="Verdana"/>
                <a:cs typeface="Verdana"/>
              </a:rPr>
              <a:t>h</a:t>
            </a:r>
            <a:r>
              <a:rPr sz="2450" spc="-10" dirty="0">
                <a:latin typeface="Verdana"/>
                <a:cs typeface="Verdana"/>
              </a:rPr>
              <a:t>i</a:t>
            </a:r>
            <a:r>
              <a:rPr sz="2450" spc="150" dirty="0">
                <a:latin typeface="Verdana"/>
                <a:cs typeface="Verdana"/>
              </a:rPr>
              <a:t>p</a:t>
            </a:r>
            <a:r>
              <a:rPr sz="2450" spc="-70" dirty="0">
                <a:latin typeface="Verdana"/>
                <a:cs typeface="Verdana"/>
              </a:rPr>
              <a:t>s</a:t>
            </a:r>
            <a:r>
              <a:rPr sz="2450" spc="-215" dirty="0">
                <a:latin typeface="Verdana"/>
                <a:cs typeface="Verdana"/>
              </a:rPr>
              <a:t> </a:t>
            </a:r>
            <a:r>
              <a:rPr sz="2450" spc="170" dirty="0">
                <a:latin typeface="Verdana"/>
                <a:cs typeface="Verdana"/>
              </a:rPr>
              <a:t>w</a:t>
            </a:r>
            <a:r>
              <a:rPr sz="2450" spc="-10" dirty="0">
                <a:latin typeface="Verdana"/>
                <a:cs typeface="Verdana"/>
              </a:rPr>
              <a:t>i</a:t>
            </a:r>
            <a:r>
              <a:rPr sz="2450" spc="35" dirty="0">
                <a:latin typeface="Verdana"/>
                <a:cs typeface="Verdana"/>
              </a:rPr>
              <a:t>t</a:t>
            </a:r>
            <a:r>
              <a:rPr sz="2450" spc="125" dirty="0">
                <a:latin typeface="Verdana"/>
                <a:cs typeface="Verdana"/>
              </a:rPr>
              <a:t>h</a:t>
            </a:r>
            <a:r>
              <a:rPr sz="2450" spc="-10" dirty="0">
                <a:latin typeface="Verdana"/>
                <a:cs typeface="Verdana"/>
              </a:rPr>
              <a:t>i</a:t>
            </a:r>
            <a:r>
              <a:rPr sz="2450" spc="125" dirty="0">
                <a:latin typeface="Verdana"/>
                <a:cs typeface="Verdana"/>
              </a:rPr>
              <a:t>n</a:t>
            </a:r>
            <a:r>
              <a:rPr sz="2450" spc="-215" dirty="0">
                <a:latin typeface="Verdana"/>
                <a:cs typeface="Verdana"/>
              </a:rPr>
              <a:t> </a:t>
            </a:r>
            <a:r>
              <a:rPr sz="2450" spc="35" dirty="0">
                <a:latin typeface="Verdana"/>
                <a:cs typeface="Verdana"/>
              </a:rPr>
              <a:t>t</a:t>
            </a:r>
            <a:r>
              <a:rPr sz="2450" spc="125" dirty="0">
                <a:latin typeface="Verdana"/>
                <a:cs typeface="Verdana"/>
              </a:rPr>
              <a:t>h</a:t>
            </a:r>
            <a:r>
              <a:rPr sz="2450" spc="25" dirty="0">
                <a:latin typeface="Verdana"/>
                <a:cs typeface="Verdana"/>
              </a:rPr>
              <a:t>e  </a:t>
            </a:r>
            <a:r>
              <a:rPr sz="2450" spc="85" dirty="0">
                <a:latin typeface="Verdana"/>
                <a:cs typeface="Verdana"/>
              </a:rPr>
              <a:t>Northwind </a:t>
            </a:r>
            <a:r>
              <a:rPr sz="2450" spc="-25" dirty="0">
                <a:latin typeface="Verdana"/>
                <a:cs typeface="Verdana"/>
              </a:rPr>
              <a:t>sales </a:t>
            </a:r>
            <a:r>
              <a:rPr sz="2450" spc="-40" dirty="0">
                <a:latin typeface="Verdana"/>
                <a:cs typeface="Verdana"/>
              </a:rPr>
              <a:t>data. </a:t>
            </a:r>
            <a:r>
              <a:rPr sz="2450" spc="30" dirty="0">
                <a:latin typeface="Verdana"/>
                <a:cs typeface="Verdana"/>
              </a:rPr>
              <a:t>Gain </a:t>
            </a:r>
            <a:r>
              <a:rPr sz="2450" spc="35" dirty="0">
                <a:latin typeface="Verdana"/>
                <a:cs typeface="Verdana"/>
              </a:rPr>
              <a:t>insights </a:t>
            </a:r>
            <a:r>
              <a:rPr sz="2450" spc="40" dirty="0">
                <a:latin typeface="Verdana"/>
                <a:cs typeface="Verdana"/>
              </a:rPr>
              <a:t>into </a:t>
            </a:r>
            <a:r>
              <a:rPr sz="2450" spc="45" dirty="0">
                <a:latin typeface="Verdana"/>
                <a:cs typeface="Verdana"/>
              </a:rPr>
              <a:t> </a:t>
            </a:r>
            <a:r>
              <a:rPr sz="2450" spc="114" dirty="0">
                <a:latin typeface="Verdana"/>
                <a:cs typeface="Verdana"/>
              </a:rPr>
              <a:t>c</a:t>
            </a:r>
            <a:r>
              <a:rPr sz="2450" spc="20" dirty="0">
                <a:latin typeface="Verdana"/>
                <a:cs typeface="Verdana"/>
              </a:rPr>
              <a:t>us</a:t>
            </a:r>
            <a:r>
              <a:rPr sz="2450" spc="-15" dirty="0">
                <a:latin typeface="Verdana"/>
                <a:cs typeface="Verdana"/>
              </a:rPr>
              <a:t>t</a:t>
            </a:r>
            <a:r>
              <a:rPr sz="2450" spc="60" dirty="0">
                <a:latin typeface="Verdana"/>
                <a:cs typeface="Verdana"/>
              </a:rPr>
              <a:t>o</a:t>
            </a:r>
            <a:r>
              <a:rPr sz="2450" spc="240" dirty="0">
                <a:latin typeface="Verdana"/>
                <a:cs typeface="Verdana"/>
              </a:rPr>
              <a:t>m</a:t>
            </a:r>
            <a:r>
              <a:rPr sz="2450" spc="35" dirty="0">
                <a:latin typeface="Verdana"/>
                <a:cs typeface="Verdana"/>
              </a:rPr>
              <a:t>e</a:t>
            </a:r>
            <a:r>
              <a:rPr sz="2450" spc="-55" dirty="0">
                <a:latin typeface="Verdana"/>
                <a:cs typeface="Verdana"/>
              </a:rPr>
              <a:t>r</a:t>
            </a:r>
            <a:r>
              <a:rPr sz="2450" spc="-215" dirty="0">
                <a:latin typeface="Verdana"/>
                <a:cs typeface="Verdana"/>
              </a:rPr>
              <a:t> </a:t>
            </a:r>
            <a:r>
              <a:rPr sz="2450" spc="150" dirty="0">
                <a:latin typeface="Verdana"/>
                <a:cs typeface="Verdana"/>
              </a:rPr>
              <a:t>b</a:t>
            </a:r>
            <a:r>
              <a:rPr sz="2450" spc="35" dirty="0">
                <a:latin typeface="Verdana"/>
                <a:cs typeface="Verdana"/>
              </a:rPr>
              <a:t>e</a:t>
            </a:r>
            <a:r>
              <a:rPr sz="2450" spc="125" dirty="0">
                <a:latin typeface="Verdana"/>
                <a:cs typeface="Verdana"/>
              </a:rPr>
              <a:t>h</a:t>
            </a:r>
            <a:r>
              <a:rPr sz="2450" spc="-40" dirty="0">
                <a:latin typeface="Verdana"/>
                <a:cs typeface="Verdana"/>
              </a:rPr>
              <a:t>a</a:t>
            </a:r>
            <a:r>
              <a:rPr sz="2450" spc="-110" dirty="0">
                <a:latin typeface="Verdana"/>
                <a:cs typeface="Verdana"/>
              </a:rPr>
              <a:t>v</a:t>
            </a:r>
            <a:r>
              <a:rPr sz="2450" spc="-10" dirty="0">
                <a:latin typeface="Verdana"/>
                <a:cs typeface="Verdana"/>
              </a:rPr>
              <a:t>i</a:t>
            </a:r>
            <a:r>
              <a:rPr sz="2450" spc="60" dirty="0">
                <a:latin typeface="Verdana"/>
                <a:cs typeface="Verdana"/>
              </a:rPr>
              <a:t>o</a:t>
            </a:r>
            <a:r>
              <a:rPr sz="2450" spc="-80" dirty="0">
                <a:latin typeface="Verdana"/>
                <a:cs typeface="Verdana"/>
              </a:rPr>
              <a:t>r</a:t>
            </a:r>
            <a:r>
              <a:rPr sz="2450" spc="-370" dirty="0">
                <a:latin typeface="Verdana"/>
                <a:cs typeface="Verdana"/>
              </a:rPr>
              <a:t>,</a:t>
            </a:r>
            <a:r>
              <a:rPr sz="2450" spc="-215" dirty="0">
                <a:latin typeface="Verdana"/>
                <a:cs typeface="Verdana"/>
              </a:rPr>
              <a:t> </a:t>
            </a:r>
            <a:r>
              <a:rPr sz="2450" spc="150" dirty="0">
                <a:latin typeface="Verdana"/>
                <a:cs typeface="Verdana"/>
              </a:rPr>
              <a:t>p</a:t>
            </a:r>
            <a:r>
              <a:rPr sz="2450" spc="-90" dirty="0">
                <a:latin typeface="Verdana"/>
                <a:cs typeface="Verdana"/>
              </a:rPr>
              <a:t>r</a:t>
            </a:r>
            <a:r>
              <a:rPr sz="2450" spc="60" dirty="0">
                <a:latin typeface="Verdana"/>
                <a:cs typeface="Verdana"/>
              </a:rPr>
              <a:t>o</a:t>
            </a:r>
            <a:r>
              <a:rPr sz="2450" spc="150" dirty="0">
                <a:latin typeface="Verdana"/>
                <a:cs typeface="Verdana"/>
              </a:rPr>
              <a:t>d</a:t>
            </a:r>
            <a:r>
              <a:rPr sz="2450" spc="114" dirty="0">
                <a:latin typeface="Verdana"/>
                <a:cs typeface="Verdana"/>
              </a:rPr>
              <a:t>u</a:t>
            </a:r>
            <a:r>
              <a:rPr sz="2450" spc="125" dirty="0">
                <a:latin typeface="Verdana"/>
                <a:cs typeface="Verdana"/>
              </a:rPr>
              <a:t>c</a:t>
            </a:r>
            <a:r>
              <a:rPr sz="2450" spc="35" dirty="0">
                <a:latin typeface="Verdana"/>
                <a:cs typeface="Verdana"/>
              </a:rPr>
              <a:t>t</a:t>
            </a:r>
            <a:r>
              <a:rPr sz="2450" spc="-215" dirty="0">
                <a:latin typeface="Verdana"/>
                <a:cs typeface="Verdana"/>
              </a:rPr>
              <a:t> </a:t>
            </a:r>
            <a:r>
              <a:rPr sz="2450" spc="150" dirty="0">
                <a:latin typeface="Verdana"/>
                <a:cs typeface="Verdana"/>
              </a:rPr>
              <a:t>p</a:t>
            </a:r>
            <a:r>
              <a:rPr sz="2450" spc="35" dirty="0">
                <a:latin typeface="Verdana"/>
                <a:cs typeface="Verdana"/>
              </a:rPr>
              <a:t>e</a:t>
            </a:r>
            <a:r>
              <a:rPr sz="2450" spc="-55" dirty="0">
                <a:latin typeface="Verdana"/>
                <a:cs typeface="Verdana"/>
              </a:rPr>
              <a:t>r</a:t>
            </a:r>
            <a:r>
              <a:rPr sz="2450" spc="-50" dirty="0">
                <a:latin typeface="Verdana"/>
                <a:cs typeface="Verdana"/>
              </a:rPr>
              <a:t>f</a:t>
            </a:r>
            <a:r>
              <a:rPr sz="2450" spc="60" dirty="0">
                <a:latin typeface="Verdana"/>
                <a:cs typeface="Verdana"/>
              </a:rPr>
              <a:t>o</a:t>
            </a:r>
            <a:r>
              <a:rPr sz="2450" spc="-75" dirty="0">
                <a:latin typeface="Verdana"/>
                <a:cs typeface="Verdana"/>
              </a:rPr>
              <a:t>r</a:t>
            </a:r>
            <a:r>
              <a:rPr sz="2450" spc="114" dirty="0">
                <a:latin typeface="Verdana"/>
                <a:cs typeface="Verdana"/>
              </a:rPr>
              <a:t>ma</a:t>
            </a:r>
            <a:r>
              <a:rPr sz="2450" spc="125" dirty="0">
                <a:latin typeface="Verdana"/>
                <a:cs typeface="Verdana"/>
              </a:rPr>
              <a:t>n</a:t>
            </a:r>
            <a:r>
              <a:rPr sz="2450" spc="90" dirty="0">
                <a:latin typeface="Verdana"/>
                <a:cs typeface="Verdana"/>
              </a:rPr>
              <a:t>c</a:t>
            </a:r>
            <a:r>
              <a:rPr sz="2450" spc="35" dirty="0">
                <a:latin typeface="Verdana"/>
                <a:cs typeface="Verdana"/>
              </a:rPr>
              <a:t>e</a:t>
            </a:r>
            <a:r>
              <a:rPr sz="2450" spc="-370" dirty="0">
                <a:latin typeface="Verdana"/>
                <a:cs typeface="Verdana"/>
              </a:rPr>
              <a:t>,</a:t>
            </a:r>
            <a:r>
              <a:rPr sz="2450" spc="-215" dirty="0">
                <a:latin typeface="Verdana"/>
                <a:cs typeface="Verdana"/>
              </a:rPr>
              <a:t> </a:t>
            </a:r>
            <a:r>
              <a:rPr sz="2450" spc="-15" dirty="0">
                <a:latin typeface="Verdana"/>
                <a:cs typeface="Verdana"/>
              </a:rPr>
              <a:t>a</a:t>
            </a:r>
            <a:r>
              <a:rPr sz="2450" spc="125" dirty="0">
                <a:latin typeface="Verdana"/>
                <a:cs typeface="Verdana"/>
              </a:rPr>
              <a:t>n</a:t>
            </a:r>
            <a:r>
              <a:rPr sz="2450" spc="105" dirty="0">
                <a:latin typeface="Verdana"/>
                <a:cs typeface="Verdana"/>
              </a:rPr>
              <a:t>d  </a:t>
            </a:r>
            <a:r>
              <a:rPr sz="2450" spc="-70" dirty="0">
                <a:latin typeface="Verdana"/>
                <a:cs typeface="Verdana"/>
              </a:rPr>
              <a:t>s</a:t>
            </a:r>
            <a:r>
              <a:rPr sz="2450" spc="-15" dirty="0">
                <a:latin typeface="Verdana"/>
                <a:cs typeface="Verdana"/>
              </a:rPr>
              <a:t>a</a:t>
            </a:r>
            <a:r>
              <a:rPr sz="2450" spc="-10" dirty="0">
                <a:latin typeface="Verdana"/>
                <a:cs typeface="Verdana"/>
              </a:rPr>
              <a:t>l</a:t>
            </a:r>
            <a:r>
              <a:rPr sz="2450" spc="35" dirty="0">
                <a:latin typeface="Verdana"/>
                <a:cs typeface="Verdana"/>
              </a:rPr>
              <a:t>e</a:t>
            </a:r>
            <a:r>
              <a:rPr sz="2450" spc="-70" dirty="0">
                <a:latin typeface="Verdana"/>
                <a:cs typeface="Verdana"/>
              </a:rPr>
              <a:t>s</a:t>
            </a:r>
            <a:r>
              <a:rPr sz="2450" spc="-215" dirty="0">
                <a:latin typeface="Verdana"/>
                <a:cs typeface="Verdana"/>
              </a:rPr>
              <a:t> </a:t>
            </a:r>
            <a:r>
              <a:rPr sz="2450" spc="35" dirty="0">
                <a:latin typeface="Verdana"/>
                <a:cs typeface="Verdana"/>
              </a:rPr>
              <a:t>t</a:t>
            </a:r>
            <a:r>
              <a:rPr sz="2450" spc="-90" dirty="0">
                <a:latin typeface="Verdana"/>
                <a:cs typeface="Verdana"/>
              </a:rPr>
              <a:t>r</a:t>
            </a:r>
            <a:r>
              <a:rPr sz="2450" spc="35" dirty="0">
                <a:latin typeface="Verdana"/>
                <a:cs typeface="Verdana"/>
              </a:rPr>
              <a:t>e</a:t>
            </a:r>
            <a:r>
              <a:rPr sz="2450" spc="125" dirty="0">
                <a:latin typeface="Verdana"/>
                <a:cs typeface="Verdana"/>
              </a:rPr>
              <a:t>n</a:t>
            </a:r>
            <a:r>
              <a:rPr sz="2450" spc="150" dirty="0">
                <a:latin typeface="Verdana"/>
                <a:cs typeface="Verdana"/>
              </a:rPr>
              <a:t>d</a:t>
            </a:r>
            <a:r>
              <a:rPr sz="2450" spc="-70" dirty="0">
                <a:latin typeface="Verdana"/>
                <a:cs typeface="Verdana"/>
              </a:rPr>
              <a:t>s</a:t>
            </a:r>
            <a:r>
              <a:rPr sz="2450" spc="-370" dirty="0">
                <a:latin typeface="Verdana"/>
                <a:cs typeface="Verdana"/>
              </a:rPr>
              <a:t>.</a:t>
            </a:r>
            <a:endParaRPr sz="2450" dirty="0">
              <a:latin typeface="Verdana"/>
              <a:cs typeface="Verdana"/>
            </a:endParaRPr>
          </a:p>
        </p:txBody>
      </p:sp>
    </p:spTree>
    <p:extLst>
      <p:ext uri="{BB962C8B-B14F-4D97-AF65-F5344CB8AC3E}">
        <p14:creationId xmlns:p14="http://schemas.microsoft.com/office/powerpoint/2010/main" val="28158767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DB1E2-EE86-E429-037C-0277E9B61219}"/>
              </a:ext>
            </a:extLst>
          </p:cNvPr>
          <p:cNvSpPr>
            <a:spLocks noGrp="1"/>
          </p:cNvSpPr>
          <p:nvPr>
            <p:ph type="title"/>
          </p:nvPr>
        </p:nvSpPr>
        <p:spPr>
          <a:xfrm>
            <a:off x="1651480" y="2131701"/>
            <a:ext cx="14997738" cy="1107996"/>
          </a:xfrm>
        </p:spPr>
        <p:txBody>
          <a:bodyPr/>
          <a:lstStyle/>
          <a:p>
            <a:r>
              <a:rPr lang="en-GB" sz="1800" dirty="0">
                <a:effectLst/>
                <a:latin typeface="Century Gothic" panose="020B0502020202020204" pitchFamily="34" charset="0"/>
                <a:ea typeface="Times New Roman" panose="02020603050405020304" pitchFamily="18" charset="0"/>
                <a:cs typeface="Times New Roman" panose="02020603050405020304" pitchFamily="18" charset="0"/>
              </a:rPr>
              <a:t>How do customer </a:t>
            </a:r>
            <a:r>
              <a:rPr lang="en-GB" sz="1800" dirty="0" err="1">
                <a:effectLst/>
                <a:latin typeface="Century Gothic" panose="020B0502020202020204" pitchFamily="34" charset="0"/>
                <a:ea typeface="Times New Roman" panose="02020603050405020304" pitchFamily="18" charset="0"/>
                <a:cs typeface="Times New Roman" panose="02020603050405020304" pitchFamily="18" charset="0"/>
              </a:rPr>
              <a:t>preferen</a:t>
            </a:r>
            <a:r>
              <a:rPr lang="en-US" sz="1800" dirty="0">
                <a:effectLst/>
                <a:latin typeface="Century Gothic" panose="020B0502020202020204" pitchFamily="34" charset="0"/>
                <a:ea typeface="Times New Roman" panose="02020603050405020304" pitchFamily="18" charset="0"/>
                <a:cs typeface="Times New Roman" panose="02020603050405020304" pitchFamily="18" charset="0"/>
              </a:rPr>
              <a:t>HOW DO CUSTOMER PREFERENCES VARY BASED ON THEIR LOCATION OR DEMOGRAPHICS? CAN WE EXPLORE THIS THROUGH INTERACTIVE VI</a:t>
            </a:r>
            <a:r>
              <a:rPr lang="en-GB" sz="1800" dirty="0">
                <a:effectLst/>
                <a:latin typeface="Century Gothic" panose="020B0502020202020204" pitchFamily="34" charset="0"/>
                <a:ea typeface="Times New Roman" panose="02020603050405020304" pitchFamily="18" charset="0"/>
                <a:cs typeface="Times New Roman" panose="02020603050405020304" pitchFamily="18" charset="0"/>
              </a:rPr>
              <a:t>How do customer preferences vary based on their location or demographics? Can we explore this through interactive visualizations? </a:t>
            </a:r>
            <a:r>
              <a:rPr lang="en-US" sz="1800" dirty="0">
                <a:effectLst/>
                <a:latin typeface="Century Gothic" panose="020B0502020202020204" pitchFamily="34" charset="0"/>
                <a:ea typeface="Times New Roman" panose="02020603050405020304" pitchFamily="18" charset="0"/>
                <a:cs typeface="Times New Roman" panose="02020603050405020304" pitchFamily="18" charset="0"/>
              </a:rPr>
              <a:t>SUALIZATIONS? </a:t>
            </a:r>
            <a:r>
              <a:rPr lang="en-GB" sz="1800" dirty="0" err="1">
                <a:effectLst/>
                <a:latin typeface="Century Gothic" panose="020B0502020202020204" pitchFamily="34" charset="0"/>
                <a:ea typeface="Times New Roman" panose="02020603050405020304" pitchFamily="18" charset="0"/>
                <a:cs typeface="Times New Roman" panose="02020603050405020304" pitchFamily="18" charset="0"/>
              </a:rPr>
              <a:t>ces</a:t>
            </a:r>
            <a:r>
              <a:rPr lang="en-GB" sz="1800" dirty="0">
                <a:effectLst/>
                <a:latin typeface="Century Gothic" panose="020B0502020202020204" pitchFamily="34" charset="0"/>
                <a:ea typeface="Times New Roman" panose="02020603050405020304" pitchFamily="18" charset="0"/>
                <a:cs typeface="Times New Roman" panose="02020603050405020304" pitchFamily="18" charset="0"/>
              </a:rPr>
              <a:t> vary based on their location or demographics? Can we explore this through interactive visualizations? </a:t>
            </a:r>
            <a:endParaRPr lang="en-US" dirty="0"/>
          </a:p>
        </p:txBody>
      </p:sp>
      <p:sp>
        <p:nvSpPr>
          <p:cNvPr id="3" name="Text Placeholder 2">
            <a:extLst>
              <a:ext uri="{FF2B5EF4-FFF2-40B4-BE49-F238E27FC236}">
                <a16:creationId xmlns:a16="http://schemas.microsoft.com/office/drawing/2014/main" id="{6A60BC99-5609-B40C-E85F-C5A5F7669CEC}"/>
              </a:ext>
            </a:extLst>
          </p:cNvPr>
          <p:cNvSpPr>
            <a:spLocks noGrp="1"/>
          </p:cNvSpPr>
          <p:nvPr>
            <p:ph type="body" idx="1"/>
          </p:nvPr>
        </p:nvSpPr>
        <p:spPr>
          <a:xfrm>
            <a:off x="768350" y="7359650"/>
            <a:ext cx="16154400" cy="2438400"/>
          </a:xfrm>
        </p:spPr>
        <p:txBody>
          <a:bodyPr/>
          <a:lstStyle/>
          <a:p>
            <a:r>
              <a:rPr lang="en-US" sz="2400" dirty="0">
                <a:solidFill>
                  <a:srgbClr val="7030A0"/>
                </a:solidFill>
                <a:effectLst/>
                <a:latin typeface="Century Gothic" panose="020B0502020202020204" pitchFamily="34" charset="0"/>
                <a:ea typeface="Times New Roman" panose="02020603050405020304" pitchFamily="18" charset="0"/>
                <a:cs typeface="Times New Roman" panose="02020603050405020304" pitchFamily="18" charset="0"/>
              </a:rPr>
              <a:t>The analysis of performance metrics across various countries reveals notable disparities, with Germany and the USA exhibiting the highest metrics and Denmark and Poland demonstrating comparatively lower performance. The data suggests potential opportunities for targeted expansion strategies in high-performing regions, while emphasizing the need for focused initiatives to address challenges in underperforming markets. A comprehensive understanding of the underlying factors influencing these variations can facilitate the development of tailored approaches to maximize market potential and drive sustainable growth in the respective regions</a:t>
            </a:r>
            <a:endParaRPr lang="en-US" sz="2400" dirty="0">
              <a:solidFill>
                <a:srgbClr val="7030A0"/>
              </a:solidFill>
            </a:endParaRPr>
          </a:p>
        </p:txBody>
      </p:sp>
      <p:pic>
        <p:nvPicPr>
          <p:cNvPr id="7" name="Picture 6">
            <a:extLst>
              <a:ext uri="{FF2B5EF4-FFF2-40B4-BE49-F238E27FC236}">
                <a16:creationId xmlns:a16="http://schemas.microsoft.com/office/drawing/2014/main" id="{17BDC5D9-7167-73C1-AA4B-2E3A1A8DA63D}"/>
              </a:ext>
            </a:extLst>
          </p:cNvPr>
          <p:cNvPicPr>
            <a:picLocks noChangeAspect="1"/>
          </p:cNvPicPr>
          <p:nvPr/>
        </p:nvPicPr>
        <p:blipFill>
          <a:blip r:embed="rId2"/>
          <a:stretch>
            <a:fillRect/>
          </a:stretch>
        </p:blipFill>
        <p:spPr>
          <a:xfrm>
            <a:off x="768350" y="-1"/>
            <a:ext cx="15880868" cy="6836897"/>
          </a:xfrm>
          <a:prstGeom prst="rect">
            <a:avLst/>
          </a:prstGeom>
        </p:spPr>
      </p:pic>
    </p:spTree>
    <p:extLst>
      <p:ext uri="{BB962C8B-B14F-4D97-AF65-F5344CB8AC3E}">
        <p14:creationId xmlns:p14="http://schemas.microsoft.com/office/powerpoint/2010/main" val="25909728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0F5CB-EE91-4B56-91BE-FD3AEC1340A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359A4D48-B839-2810-B3E7-E01772DE1EC5}"/>
              </a:ext>
            </a:extLst>
          </p:cNvPr>
          <p:cNvSpPr>
            <a:spLocks noGrp="1"/>
          </p:cNvSpPr>
          <p:nvPr>
            <p:ph type="body" idx="1"/>
          </p:nvPr>
        </p:nvSpPr>
        <p:spPr>
          <a:xfrm>
            <a:off x="996950" y="8655050"/>
            <a:ext cx="16028033" cy="1477328"/>
          </a:xfrm>
        </p:spPr>
        <p:txBody>
          <a:bodyPr/>
          <a:lstStyle/>
          <a:p>
            <a:r>
              <a:rPr lang="en-US" sz="2400" dirty="0">
                <a:solidFill>
                  <a:srgbClr val="7030A0"/>
                </a:solidFill>
                <a:latin typeface="Century Gothic" panose="020B0502020202020204" pitchFamily="34" charset="0"/>
                <a:cs typeface="Times New Roman" panose="02020603050405020304" pitchFamily="18" charset="0"/>
              </a:rPr>
              <a:t>In the dataset, we don't have market segments to carryout analysis. Alternatively we have done analysis on customers countries .Here we have show top 5 Countries with higher numbers of orders and for detailed analysis we have shown top 5 product categories and their contribution in orders from that country . So, that we can easily see which product category has potential market in different Country.</a:t>
            </a:r>
          </a:p>
        </p:txBody>
      </p:sp>
      <p:pic>
        <p:nvPicPr>
          <p:cNvPr id="5" name="Picture 4">
            <a:extLst>
              <a:ext uri="{FF2B5EF4-FFF2-40B4-BE49-F238E27FC236}">
                <a16:creationId xmlns:a16="http://schemas.microsoft.com/office/drawing/2014/main" id="{26869C80-CE11-2BAC-3B9E-EB845A654E4B}"/>
              </a:ext>
            </a:extLst>
          </p:cNvPr>
          <p:cNvPicPr>
            <a:picLocks noChangeAspect="1"/>
          </p:cNvPicPr>
          <p:nvPr/>
        </p:nvPicPr>
        <p:blipFill>
          <a:blip r:embed="rId2"/>
          <a:stretch>
            <a:fillRect/>
          </a:stretch>
        </p:blipFill>
        <p:spPr>
          <a:xfrm>
            <a:off x="899950" y="0"/>
            <a:ext cx="15749268" cy="8426449"/>
          </a:xfrm>
          <a:prstGeom prst="rect">
            <a:avLst/>
          </a:prstGeom>
        </p:spPr>
      </p:pic>
    </p:spTree>
    <p:extLst>
      <p:ext uri="{BB962C8B-B14F-4D97-AF65-F5344CB8AC3E}">
        <p14:creationId xmlns:p14="http://schemas.microsoft.com/office/powerpoint/2010/main" val="4383451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F1029-D19E-BD22-C413-BC9F7E79356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0E8A2D38-41F3-F803-0B1E-E839A42530A4}"/>
              </a:ext>
            </a:extLst>
          </p:cNvPr>
          <p:cNvSpPr>
            <a:spLocks noGrp="1"/>
          </p:cNvSpPr>
          <p:nvPr>
            <p:ph type="body" idx="1"/>
          </p:nvPr>
        </p:nvSpPr>
        <p:spPr>
          <a:xfrm>
            <a:off x="1073150" y="6862221"/>
            <a:ext cx="15749268" cy="3081869"/>
          </a:xfrm>
        </p:spPr>
        <p:txBody>
          <a:bodyPr/>
          <a:lstStyle/>
          <a:p>
            <a:pPr marR="0">
              <a:lnSpc>
                <a:spcPct val="115000"/>
              </a:lnSpc>
              <a:spcBef>
                <a:spcPts val="1000"/>
              </a:spcBef>
              <a:spcAft>
                <a:spcPts val="0"/>
              </a:spcAft>
            </a:pPr>
            <a:r>
              <a:rPr lang="en-GB" sz="2400" dirty="0">
                <a:solidFill>
                  <a:srgbClr val="7030A0"/>
                </a:solidFill>
                <a:latin typeface="Century Gothic" panose="020B0502020202020204" pitchFamily="34" charset="0"/>
                <a:cs typeface="Times New Roman" panose="02020603050405020304" pitchFamily="18" charset="0"/>
              </a:rPr>
              <a:t>Beverages Lead Revenue: Beverages generate the highest revenue, emphasizing their significance within Northwind Traders product lineup.</a:t>
            </a:r>
            <a:endParaRPr lang="en-US" sz="2400" dirty="0">
              <a:solidFill>
                <a:srgbClr val="7030A0"/>
              </a:solidFill>
              <a:latin typeface="Century Gothic" panose="020B0502020202020204" pitchFamily="34" charset="0"/>
              <a:cs typeface="Times New Roman" panose="02020603050405020304" pitchFamily="18" charset="0"/>
            </a:endParaRPr>
          </a:p>
          <a:p>
            <a:pPr marR="0">
              <a:lnSpc>
                <a:spcPct val="115000"/>
              </a:lnSpc>
              <a:spcBef>
                <a:spcPts val="1000"/>
              </a:spcBef>
              <a:spcAft>
                <a:spcPts val="0"/>
              </a:spcAft>
            </a:pPr>
            <a:r>
              <a:rPr lang="en-GB" sz="2400" dirty="0">
                <a:solidFill>
                  <a:srgbClr val="7030A0"/>
                </a:solidFill>
                <a:latin typeface="Century Gothic" panose="020B0502020202020204" pitchFamily="34" charset="0"/>
                <a:cs typeface="Times New Roman" panose="02020603050405020304" pitchFamily="18" charset="0"/>
              </a:rPr>
              <a:t>Competitive Dairy and Confections: Dairy Products and Confections closely follow Beverages in revenue generation, indicating their importance as strong revenue drivers.</a:t>
            </a:r>
            <a:endParaRPr lang="en-US" sz="2400" dirty="0">
              <a:solidFill>
                <a:srgbClr val="7030A0"/>
              </a:solidFill>
              <a:latin typeface="Century Gothic" panose="020B0502020202020204" pitchFamily="34" charset="0"/>
              <a:cs typeface="Times New Roman" panose="02020603050405020304" pitchFamily="18" charset="0"/>
            </a:endParaRPr>
          </a:p>
          <a:p>
            <a:pPr marR="0">
              <a:lnSpc>
                <a:spcPct val="115000"/>
              </a:lnSpc>
              <a:spcBef>
                <a:spcPts val="1000"/>
              </a:spcBef>
              <a:spcAft>
                <a:spcPts val="0"/>
              </a:spcAft>
            </a:pPr>
            <a:r>
              <a:rPr lang="en-GB" sz="2400" dirty="0">
                <a:solidFill>
                  <a:srgbClr val="7030A0"/>
                </a:solidFill>
                <a:latin typeface="Century Gothic" panose="020B0502020202020204" pitchFamily="34" charset="0"/>
                <a:cs typeface="Times New Roman" panose="02020603050405020304" pitchFamily="18" charset="0"/>
              </a:rPr>
              <a:t>Promising Categories: Seafood and Condiments contribute notable revenue, presenting opportunities for targeted growth strategies.</a:t>
            </a:r>
            <a:endParaRPr lang="en-US" sz="2400" dirty="0">
              <a:solidFill>
                <a:srgbClr val="7030A0"/>
              </a:solidFill>
              <a:latin typeface="Century Gothic" panose="020B0502020202020204" pitchFamily="34" charset="0"/>
              <a:cs typeface="Times New Roman" panose="02020603050405020304" pitchFamily="18" charset="0"/>
            </a:endParaRPr>
          </a:p>
          <a:p>
            <a:endParaRPr lang="en-US" dirty="0"/>
          </a:p>
        </p:txBody>
      </p:sp>
      <p:pic>
        <p:nvPicPr>
          <p:cNvPr id="5" name="Picture 4">
            <a:extLst>
              <a:ext uri="{FF2B5EF4-FFF2-40B4-BE49-F238E27FC236}">
                <a16:creationId xmlns:a16="http://schemas.microsoft.com/office/drawing/2014/main" id="{9FB1E9C1-D922-CAC0-A9AC-B9E19FD9E2E8}"/>
              </a:ext>
            </a:extLst>
          </p:cNvPr>
          <p:cNvPicPr>
            <a:picLocks noChangeAspect="1"/>
          </p:cNvPicPr>
          <p:nvPr/>
        </p:nvPicPr>
        <p:blipFill>
          <a:blip r:embed="rId2"/>
          <a:stretch>
            <a:fillRect/>
          </a:stretch>
        </p:blipFill>
        <p:spPr>
          <a:xfrm>
            <a:off x="899950" y="32160"/>
            <a:ext cx="15749268" cy="6442859"/>
          </a:xfrm>
          <a:prstGeom prst="rect">
            <a:avLst/>
          </a:prstGeom>
        </p:spPr>
      </p:pic>
    </p:spTree>
    <p:extLst>
      <p:ext uri="{BB962C8B-B14F-4D97-AF65-F5344CB8AC3E}">
        <p14:creationId xmlns:p14="http://schemas.microsoft.com/office/powerpoint/2010/main" val="19858527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C00B2-E79C-798C-C2B6-5BC85A6EC2C6}"/>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00A61E47-96E5-EA97-05DA-AB49C9BB135F}"/>
              </a:ext>
            </a:extLst>
          </p:cNvPr>
          <p:cNvSpPr>
            <a:spLocks noGrp="1"/>
          </p:cNvSpPr>
          <p:nvPr>
            <p:ph type="body" idx="1"/>
          </p:nvPr>
        </p:nvSpPr>
        <p:spPr>
          <a:xfrm>
            <a:off x="1132104" y="6836086"/>
            <a:ext cx="16095446" cy="3438377"/>
          </a:xfrm>
        </p:spPr>
        <p:txBody>
          <a:bodyPr/>
          <a:lstStyle/>
          <a:p>
            <a:pPr marL="0" marR="0">
              <a:lnSpc>
                <a:spcPct val="107000"/>
              </a:lnSpc>
              <a:spcBef>
                <a:spcPts val="0"/>
              </a:spcBef>
              <a:spcAft>
                <a:spcPts val="0"/>
              </a:spcAft>
            </a:pPr>
            <a:r>
              <a:rPr lang="en-IN" sz="2400" dirty="0">
                <a:solidFill>
                  <a:srgbClr val="7030A0"/>
                </a:solidFill>
                <a:latin typeface="Century Gothic" panose="020B0502020202020204" pitchFamily="34" charset="0"/>
                <a:cs typeface="Times New Roman" panose="02020603050405020304" pitchFamily="18" charset="0"/>
              </a:rPr>
              <a:t>High Demand Categories: Beverages and Dairy Products demonstrate the highest quantities sold, indicating strong and consistent consumer demand.</a:t>
            </a:r>
            <a:endParaRPr lang="en-US" sz="2400" dirty="0">
              <a:solidFill>
                <a:srgbClr val="7030A0"/>
              </a:solidFill>
              <a:latin typeface="Century Gothic" panose="020B0502020202020204" pitchFamily="34" charset="0"/>
              <a:cs typeface="Times New Roman" panose="02020603050405020304" pitchFamily="18" charset="0"/>
            </a:endParaRPr>
          </a:p>
          <a:p>
            <a:pPr marL="0" marR="0">
              <a:lnSpc>
                <a:spcPct val="107000"/>
              </a:lnSpc>
              <a:spcBef>
                <a:spcPts val="0"/>
              </a:spcBef>
              <a:spcAft>
                <a:spcPts val="0"/>
              </a:spcAft>
            </a:pPr>
            <a:r>
              <a:rPr lang="en-IN" sz="2400" dirty="0">
                <a:solidFill>
                  <a:srgbClr val="7030A0"/>
                </a:solidFill>
                <a:latin typeface="Century Gothic" panose="020B0502020202020204" pitchFamily="34" charset="0"/>
                <a:cs typeface="Times New Roman" panose="02020603050405020304" pitchFamily="18" charset="0"/>
              </a:rPr>
              <a:t> Significant Interest: Confections and Seafood also show substantial quantities sold, reflecting consistent market appeal and consumer interest.</a:t>
            </a:r>
            <a:endParaRPr lang="en-US" sz="2400" dirty="0">
              <a:solidFill>
                <a:srgbClr val="7030A0"/>
              </a:solidFill>
              <a:latin typeface="Century Gothic" panose="020B0502020202020204" pitchFamily="34" charset="0"/>
              <a:cs typeface="Times New Roman" panose="02020603050405020304" pitchFamily="18" charset="0"/>
            </a:endParaRPr>
          </a:p>
          <a:p>
            <a:pPr marL="0" marR="0">
              <a:lnSpc>
                <a:spcPct val="107000"/>
              </a:lnSpc>
              <a:spcBef>
                <a:spcPts val="0"/>
              </a:spcBef>
              <a:spcAft>
                <a:spcPts val="0"/>
              </a:spcAft>
            </a:pPr>
            <a:r>
              <a:rPr lang="en-IN" sz="2400" dirty="0">
                <a:solidFill>
                  <a:srgbClr val="7030A0"/>
                </a:solidFill>
                <a:latin typeface="Century Gothic" panose="020B0502020202020204" pitchFamily="34" charset="0"/>
                <a:cs typeface="Times New Roman" panose="02020603050405020304" pitchFamily="18" charset="0"/>
              </a:rPr>
              <a:t> Stable Demand: Condiments and Grains/Cereals maintain stable demand, indicating consistent market interest in these categories.</a:t>
            </a:r>
            <a:endParaRPr lang="en-US" sz="2400" dirty="0">
              <a:solidFill>
                <a:srgbClr val="7030A0"/>
              </a:solidFill>
              <a:latin typeface="Century Gothic" panose="020B0502020202020204" pitchFamily="34" charset="0"/>
              <a:cs typeface="Times New Roman" panose="02020603050405020304" pitchFamily="18" charset="0"/>
            </a:endParaRPr>
          </a:p>
          <a:p>
            <a:pPr marL="0" marR="0">
              <a:lnSpc>
                <a:spcPct val="107000"/>
              </a:lnSpc>
              <a:spcBef>
                <a:spcPts val="0"/>
              </a:spcBef>
              <a:spcAft>
                <a:spcPts val="0"/>
              </a:spcAft>
            </a:pPr>
            <a:r>
              <a:rPr lang="en-IN" sz="2400" dirty="0">
                <a:solidFill>
                  <a:srgbClr val="7030A0"/>
                </a:solidFill>
                <a:latin typeface="Century Gothic" panose="020B0502020202020204" pitchFamily="34" charset="0"/>
                <a:cs typeface="Times New Roman" panose="02020603050405020304" pitchFamily="18" charset="0"/>
              </a:rPr>
              <a:t> Promising Potential: Meat/Poultry and Produce show promising demand, suggesting opportunities for targeted marketing and potential growth.</a:t>
            </a:r>
            <a:endParaRPr lang="en-US" sz="2400" dirty="0">
              <a:solidFill>
                <a:srgbClr val="7030A0"/>
              </a:solidFill>
              <a:latin typeface="Century Gothic" panose="020B0502020202020204" pitchFamily="34" charset="0"/>
              <a:cs typeface="Times New Roman" panose="02020603050405020304" pitchFamily="18" charset="0"/>
            </a:endParaRPr>
          </a:p>
          <a:p>
            <a:endParaRPr lang="en-US" dirty="0"/>
          </a:p>
        </p:txBody>
      </p:sp>
      <p:pic>
        <p:nvPicPr>
          <p:cNvPr id="5" name="Picture 4">
            <a:extLst>
              <a:ext uri="{FF2B5EF4-FFF2-40B4-BE49-F238E27FC236}">
                <a16:creationId xmlns:a16="http://schemas.microsoft.com/office/drawing/2014/main" id="{0B203AFB-C2A9-4416-D40D-D579A0529A75}"/>
              </a:ext>
            </a:extLst>
          </p:cNvPr>
          <p:cNvPicPr>
            <a:picLocks noChangeAspect="1"/>
          </p:cNvPicPr>
          <p:nvPr/>
        </p:nvPicPr>
        <p:blipFill>
          <a:blip r:embed="rId2"/>
          <a:stretch>
            <a:fillRect/>
          </a:stretch>
        </p:blipFill>
        <p:spPr>
          <a:xfrm>
            <a:off x="1132103" y="0"/>
            <a:ext cx="15790647" cy="6826250"/>
          </a:xfrm>
          <a:prstGeom prst="rect">
            <a:avLst/>
          </a:prstGeom>
        </p:spPr>
      </p:pic>
    </p:spTree>
    <p:extLst>
      <p:ext uri="{BB962C8B-B14F-4D97-AF65-F5344CB8AC3E}">
        <p14:creationId xmlns:p14="http://schemas.microsoft.com/office/powerpoint/2010/main" val="32110758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A87BC-E4AB-E0D6-AC95-CC72F08BE72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FB16B68B-B93C-6C74-822B-4E8FA4E3B730}"/>
              </a:ext>
            </a:extLst>
          </p:cNvPr>
          <p:cNvSpPr>
            <a:spLocks noGrp="1"/>
          </p:cNvSpPr>
          <p:nvPr>
            <p:ph type="body" idx="1"/>
          </p:nvPr>
        </p:nvSpPr>
        <p:spPr>
          <a:xfrm>
            <a:off x="899950" y="7512050"/>
            <a:ext cx="15749268" cy="2648033"/>
          </a:xfrm>
        </p:spPr>
        <p:txBody>
          <a:bodyPr/>
          <a:lstStyle/>
          <a:p>
            <a:pPr marL="0" marR="0">
              <a:lnSpc>
                <a:spcPct val="107000"/>
              </a:lnSpc>
              <a:spcBef>
                <a:spcPts val="0"/>
              </a:spcBef>
              <a:spcAft>
                <a:spcPts val="0"/>
              </a:spcAft>
            </a:pPr>
            <a:r>
              <a:rPr lang="en-IN" sz="2400" dirty="0">
                <a:solidFill>
                  <a:srgbClr val="7030A0"/>
                </a:solidFill>
                <a:latin typeface="Century Gothic" panose="020B0502020202020204" pitchFamily="34" charset="0"/>
                <a:cs typeface="Times New Roman" panose="02020603050405020304" pitchFamily="18" charset="0"/>
              </a:rPr>
              <a:t>High Demand Countries: Austria, Finland, Ireland, Sweden, and Venezuela demonstrate consistently high order frequencies, indicating strong market engagement.</a:t>
            </a:r>
            <a:endParaRPr lang="en-US" sz="2400" dirty="0">
              <a:solidFill>
                <a:srgbClr val="7030A0"/>
              </a:solidFill>
              <a:latin typeface="Century Gothic" panose="020B0502020202020204" pitchFamily="34" charset="0"/>
              <a:cs typeface="Times New Roman" panose="02020603050405020304" pitchFamily="18" charset="0"/>
            </a:endParaRPr>
          </a:p>
          <a:p>
            <a:pPr marL="0" marR="0">
              <a:lnSpc>
                <a:spcPct val="107000"/>
              </a:lnSpc>
              <a:spcBef>
                <a:spcPts val="0"/>
              </a:spcBef>
              <a:spcAft>
                <a:spcPts val="0"/>
              </a:spcAft>
            </a:pPr>
            <a:r>
              <a:rPr lang="en-IN" sz="2400" dirty="0">
                <a:solidFill>
                  <a:srgbClr val="7030A0"/>
                </a:solidFill>
                <a:latin typeface="Century Gothic" panose="020B0502020202020204" pitchFamily="34" charset="0"/>
                <a:cs typeface="Times New Roman" panose="02020603050405020304" pitchFamily="18" charset="0"/>
              </a:rPr>
              <a:t> Stable Markets: Belgium, Brazil, Canada, Denmark, Germany, Italy, Switzerland, and the USA maintain stable order rates, reflecting reliable customer engagement.</a:t>
            </a:r>
            <a:endParaRPr lang="en-US" sz="2400" dirty="0">
              <a:solidFill>
                <a:srgbClr val="7030A0"/>
              </a:solidFill>
              <a:latin typeface="Century Gothic" panose="020B0502020202020204" pitchFamily="34" charset="0"/>
              <a:cs typeface="Times New Roman" panose="02020603050405020304" pitchFamily="18" charset="0"/>
            </a:endParaRPr>
          </a:p>
          <a:p>
            <a:pPr marL="0" marR="0">
              <a:lnSpc>
                <a:spcPct val="107000"/>
              </a:lnSpc>
              <a:spcBef>
                <a:spcPts val="0"/>
              </a:spcBef>
              <a:spcAft>
                <a:spcPts val="0"/>
              </a:spcAft>
            </a:pPr>
            <a:r>
              <a:rPr lang="en-IN" sz="2400" dirty="0">
                <a:solidFill>
                  <a:srgbClr val="7030A0"/>
                </a:solidFill>
                <a:latin typeface="Century Gothic" panose="020B0502020202020204" pitchFamily="34" charset="0"/>
                <a:cs typeface="Times New Roman" panose="02020603050405020304" pitchFamily="18" charset="0"/>
              </a:rPr>
              <a:t> Potential Growth: Argentina, France, Mexico, Norway, Poland, Portugal, Spain, and the UK show moderate order frequencies, suggesting opportunities for targeted expansion strategies.</a:t>
            </a:r>
            <a:endParaRPr lang="en-US" sz="2400" dirty="0">
              <a:solidFill>
                <a:srgbClr val="7030A0"/>
              </a:solidFill>
              <a:latin typeface="Century Gothic" panose="020B0502020202020204" pitchFamily="34" charset="0"/>
              <a:cs typeface="Times New Roman" panose="02020603050405020304" pitchFamily="18" charset="0"/>
            </a:endParaRPr>
          </a:p>
          <a:p>
            <a:endParaRPr lang="en-US" dirty="0"/>
          </a:p>
        </p:txBody>
      </p:sp>
      <p:pic>
        <p:nvPicPr>
          <p:cNvPr id="5" name="Picture 4">
            <a:extLst>
              <a:ext uri="{FF2B5EF4-FFF2-40B4-BE49-F238E27FC236}">
                <a16:creationId xmlns:a16="http://schemas.microsoft.com/office/drawing/2014/main" id="{9802D344-825E-60B0-7946-B134396CE07A}"/>
              </a:ext>
            </a:extLst>
          </p:cNvPr>
          <p:cNvPicPr>
            <a:picLocks noChangeAspect="1"/>
          </p:cNvPicPr>
          <p:nvPr/>
        </p:nvPicPr>
        <p:blipFill>
          <a:blip r:embed="rId2"/>
          <a:stretch>
            <a:fillRect/>
          </a:stretch>
        </p:blipFill>
        <p:spPr>
          <a:xfrm>
            <a:off x="899950" y="0"/>
            <a:ext cx="15749268" cy="7359650"/>
          </a:xfrm>
          <a:prstGeom prst="rect">
            <a:avLst/>
          </a:prstGeom>
        </p:spPr>
      </p:pic>
    </p:spTree>
    <p:extLst>
      <p:ext uri="{BB962C8B-B14F-4D97-AF65-F5344CB8AC3E}">
        <p14:creationId xmlns:p14="http://schemas.microsoft.com/office/powerpoint/2010/main" val="2939417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3E42-9F59-5E43-4A28-55283D46F0DF}"/>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30B98EB8-A05F-44AE-EF53-240E7029081B}"/>
              </a:ext>
            </a:extLst>
          </p:cNvPr>
          <p:cNvSpPr>
            <a:spLocks noGrp="1"/>
          </p:cNvSpPr>
          <p:nvPr>
            <p:ph type="body" idx="1"/>
          </p:nvPr>
        </p:nvSpPr>
        <p:spPr>
          <a:xfrm>
            <a:off x="899950" y="7283450"/>
            <a:ext cx="15749268" cy="3081869"/>
          </a:xfrm>
        </p:spPr>
        <p:txBody>
          <a:bodyPr/>
          <a:lstStyle/>
          <a:p>
            <a:pPr marL="0" marR="0">
              <a:lnSpc>
                <a:spcPct val="115000"/>
              </a:lnSpc>
              <a:spcBef>
                <a:spcPts val="1000"/>
              </a:spcBef>
              <a:spcAft>
                <a:spcPts val="0"/>
              </a:spcAft>
            </a:pPr>
            <a:r>
              <a:rPr lang="en-US" sz="2400" dirty="0">
                <a:solidFill>
                  <a:srgbClr val="7030A0"/>
                </a:solidFill>
                <a:latin typeface="Century Gothic" panose="020B0502020202020204" pitchFamily="34" charset="0"/>
                <a:cs typeface="Times New Roman" panose="02020603050405020304" pitchFamily="18" charset="0"/>
              </a:rPr>
              <a:t>High Turnover: Sales Representative department shows the highest turnover, indicating a need for targeted retention strategies.</a:t>
            </a:r>
          </a:p>
          <a:p>
            <a:pPr marL="0" marR="0">
              <a:lnSpc>
                <a:spcPct val="115000"/>
              </a:lnSpc>
              <a:spcBef>
                <a:spcPts val="1000"/>
              </a:spcBef>
              <a:spcAft>
                <a:spcPts val="0"/>
              </a:spcAft>
            </a:pPr>
            <a:r>
              <a:rPr lang="en-US" sz="2400" dirty="0">
                <a:solidFill>
                  <a:srgbClr val="7030A0"/>
                </a:solidFill>
                <a:latin typeface="Century Gothic" panose="020B0502020202020204" pitchFamily="34" charset="0"/>
                <a:cs typeface="Times New Roman" panose="02020603050405020304" pitchFamily="18" charset="0"/>
              </a:rPr>
              <a:t>Moderate Turnover: Inside Sales Coordinator department demonstrates moderate turnover, suggesting the need for initiatives to enhance job satisfaction.</a:t>
            </a:r>
          </a:p>
          <a:p>
            <a:pPr marL="0" marR="0">
              <a:lnSpc>
                <a:spcPct val="115000"/>
              </a:lnSpc>
              <a:spcBef>
                <a:spcPts val="1000"/>
              </a:spcBef>
              <a:spcAft>
                <a:spcPts val="0"/>
              </a:spcAft>
            </a:pPr>
            <a:r>
              <a:rPr lang="en-US" sz="2400" dirty="0">
                <a:solidFill>
                  <a:srgbClr val="7030A0"/>
                </a:solidFill>
                <a:latin typeface="Century Gothic" panose="020B0502020202020204" pitchFamily="34" charset="0"/>
                <a:cs typeface="Times New Roman" panose="02020603050405020304" pitchFamily="18" charset="0"/>
              </a:rPr>
              <a:t>Low Turnover: Sales Manager and Vice President, Sales departments exhibit lower turnover, emphasizing the importance of maintaining employee satisfaction and career development opportunities.</a:t>
            </a:r>
          </a:p>
          <a:p>
            <a:endParaRPr lang="en-US" dirty="0"/>
          </a:p>
        </p:txBody>
      </p:sp>
      <p:pic>
        <p:nvPicPr>
          <p:cNvPr id="5" name="Picture 4">
            <a:extLst>
              <a:ext uri="{FF2B5EF4-FFF2-40B4-BE49-F238E27FC236}">
                <a16:creationId xmlns:a16="http://schemas.microsoft.com/office/drawing/2014/main" id="{1F073FB4-76C1-CC56-AFF2-6D83C5F5A7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950" y="0"/>
            <a:ext cx="15749268" cy="6902450"/>
          </a:xfrm>
          <a:prstGeom prst="rect">
            <a:avLst/>
          </a:prstGeom>
        </p:spPr>
      </p:pic>
    </p:spTree>
    <p:extLst>
      <p:ext uri="{BB962C8B-B14F-4D97-AF65-F5344CB8AC3E}">
        <p14:creationId xmlns:p14="http://schemas.microsoft.com/office/powerpoint/2010/main" val="32034927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0A114-6549-2047-ACD6-29870000A2F9}"/>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D8A25178-0958-9C19-91B3-84DE529AC30B}"/>
              </a:ext>
            </a:extLst>
          </p:cNvPr>
          <p:cNvSpPr>
            <a:spLocks noGrp="1"/>
          </p:cNvSpPr>
          <p:nvPr>
            <p:ph type="body" idx="1"/>
          </p:nvPr>
        </p:nvSpPr>
        <p:spPr>
          <a:xfrm>
            <a:off x="1275715" y="7364538"/>
            <a:ext cx="15749268" cy="2935162"/>
          </a:xfrm>
        </p:spPr>
        <p:txBody>
          <a:bodyPr/>
          <a:lstStyle/>
          <a:p>
            <a:pPr marL="0" marR="0">
              <a:lnSpc>
                <a:spcPct val="115000"/>
              </a:lnSpc>
              <a:spcBef>
                <a:spcPts val="1000"/>
              </a:spcBef>
              <a:spcAft>
                <a:spcPts val="0"/>
              </a:spcAft>
            </a:pPr>
            <a:r>
              <a:rPr lang="en-GB" sz="2400" dirty="0">
                <a:solidFill>
                  <a:srgbClr val="7030A0"/>
                </a:solidFill>
                <a:latin typeface="Century Gothic" panose="020B0502020202020204" pitchFamily="34" charset="0"/>
                <a:cs typeface="Times New Roman" panose="02020603050405020304" pitchFamily="18" charset="0"/>
              </a:rPr>
              <a:t>Spring Dominance: Spring records the highest number of product orders, indicating a peak in customer demand during this season.</a:t>
            </a:r>
            <a:endParaRPr lang="en-US" sz="2400" dirty="0">
              <a:solidFill>
                <a:srgbClr val="7030A0"/>
              </a:solidFill>
              <a:latin typeface="Century Gothic" panose="020B0502020202020204" pitchFamily="34" charset="0"/>
              <a:cs typeface="Times New Roman" panose="02020603050405020304" pitchFamily="18" charset="0"/>
            </a:endParaRPr>
          </a:p>
          <a:p>
            <a:pPr marL="0" marR="0">
              <a:lnSpc>
                <a:spcPct val="115000"/>
              </a:lnSpc>
              <a:spcBef>
                <a:spcPts val="1000"/>
              </a:spcBef>
              <a:spcAft>
                <a:spcPts val="0"/>
              </a:spcAft>
            </a:pPr>
            <a:r>
              <a:rPr lang="en-GB" sz="2400" dirty="0">
                <a:solidFill>
                  <a:srgbClr val="7030A0"/>
                </a:solidFill>
                <a:latin typeface="Century Gothic" panose="020B0502020202020204" pitchFamily="34" charset="0"/>
                <a:cs typeface="Times New Roman" panose="02020603050405020304" pitchFamily="18" charset="0"/>
              </a:rPr>
              <a:t>Winter Follows Spring: Winter follows closely behind Spring in the number of product orders, suggesting sustained consumer activity during the colder months.</a:t>
            </a:r>
            <a:endParaRPr lang="en-US" sz="2400" dirty="0">
              <a:solidFill>
                <a:srgbClr val="7030A0"/>
              </a:solidFill>
              <a:latin typeface="Century Gothic" panose="020B0502020202020204" pitchFamily="34" charset="0"/>
              <a:cs typeface="Times New Roman" panose="02020603050405020304" pitchFamily="18" charset="0"/>
            </a:endParaRPr>
          </a:p>
          <a:p>
            <a:r>
              <a:rPr lang="en-GB" sz="2400" dirty="0">
                <a:solidFill>
                  <a:srgbClr val="7030A0"/>
                </a:solidFill>
                <a:latin typeface="Century Gothic" panose="020B0502020202020204" pitchFamily="34" charset="0"/>
                <a:cs typeface="Times New Roman" panose="02020603050405020304" pitchFamily="18" charset="0"/>
              </a:rPr>
              <a:t>Autumn and Summer Orders: Autumn and Summer demonstrate relatively lower product orders, highlighting potential areas for targeted marketing and promotional strategies to stimulate demand during these seasons.</a:t>
            </a:r>
            <a:endParaRPr lang="en-US" sz="2400" dirty="0">
              <a:solidFill>
                <a:srgbClr val="7030A0"/>
              </a:solidFill>
              <a:latin typeface="Century Gothic" panose="020B050202020202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1E8A9039-3411-C95C-387F-DAB267FC68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3150" y="0"/>
            <a:ext cx="15576068" cy="7131049"/>
          </a:xfrm>
          <a:prstGeom prst="rect">
            <a:avLst/>
          </a:prstGeom>
        </p:spPr>
      </p:pic>
    </p:spTree>
    <p:extLst>
      <p:ext uri="{BB962C8B-B14F-4D97-AF65-F5344CB8AC3E}">
        <p14:creationId xmlns:p14="http://schemas.microsoft.com/office/powerpoint/2010/main" val="2685199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8124824" cy="10286998"/>
          </a:xfrm>
          <a:prstGeom prst="rect">
            <a:avLst/>
          </a:prstGeom>
        </p:spPr>
      </p:pic>
      <p:sp>
        <p:nvSpPr>
          <p:cNvPr id="3" name="object 3"/>
          <p:cNvSpPr txBox="1">
            <a:spLocks noGrp="1"/>
          </p:cNvSpPr>
          <p:nvPr>
            <p:ph type="title"/>
          </p:nvPr>
        </p:nvSpPr>
        <p:spPr>
          <a:xfrm>
            <a:off x="8877999" y="1126110"/>
            <a:ext cx="8648700" cy="1783822"/>
          </a:xfrm>
          <a:prstGeom prst="rect">
            <a:avLst/>
          </a:prstGeom>
          <a:solidFill>
            <a:srgbClr val="000000"/>
          </a:solidFill>
        </p:spPr>
        <p:txBody>
          <a:bodyPr vert="horz" wrap="square" lIns="0" tIns="425450" rIns="0" bIns="0" rtlCol="0">
            <a:spAutoFit/>
          </a:bodyPr>
          <a:lstStyle/>
          <a:p>
            <a:pPr marL="861060">
              <a:lnSpc>
                <a:spcPct val="100000"/>
              </a:lnSpc>
              <a:spcBef>
                <a:spcPts val="3350"/>
              </a:spcBef>
            </a:pPr>
            <a:r>
              <a:rPr sz="4400" spc="10" dirty="0">
                <a:latin typeface="Cambria"/>
                <a:cs typeface="Cambria"/>
              </a:rPr>
              <a:t>Understanding</a:t>
            </a:r>
            <a:r>
              <a:rPr sz="4400" spc="-10" dirty="0">
                <a:latin typeface="Cambria"/>
                <a:cs typeface="Cambria"/>
              </a:rPr>
              <a:t> </a:t>
            </a:r>
            <a:r>
              <a:rPr sz="4400" spc="-30" dirty="0">
                <a:latin typeface="Cambria"/>
                <a:cs typeface="Cambria"/>
              </a:rPr>
              <a:t>the</a:t>
            </a:r>
            <a:r>
              <a:rPr lang="en-US" sz="4400" spc="-30" dirty="0">
                <a:latin typeface="Cambria"/>
                <a:cs typeface="Cambria"/>
              </a:rPr>
              <a:t> </a:t>
            </a:r>
            <a:r>
              <a:rPr lang="en-US" sz="4400" i="0" dirty="0">
                <a:effectLst/>
                <a:latin typeface="Cambria" panose="02040503050406030204" pitchFamily="18" charset="0"/>
                <a:ea typeface="Cambria" panose="02040503050406030204" pitchFamily="18" charset="0"/>
              </a:rPr>
              <a:t>ER Diagram</a:t>
            </a:r>
            <a:endParaRPr sz="4400" dirty="0">
              <a:latin typeface="Cambria" panose="02040503050406030204" pitchFamily="18" charset="0"/>
              <a:ea typeface="Cambria" panose="02040503050406030204" pitchFamily="18" charset="0"/>
              <a:cs typeface="Cambria"/>
            </a:endParaRPr>
          </a:p>
        </p:txBody>
      </p:sp>
      <p:sp>
        <p:nvSpPr>
          <p:cNvPr id="5" name="object 5"/>
          <p:cNvSpPr txBox="1"/>
          <p:nvPr/>
        </p:nvSpPr>
        <p:spPr>
          <a:xfrm>
            <a:off x="8908163" y="3549650"/>
            <a:ext cx="8928987" cy="6583149"/>
          </a:xfrm>
          <a:prstGeom prst="rect">
            <a:avLst/>
          </a:prstGeom>
        </p:spPr>
        <p:txBody>
          <a:bodyPr vert="horz" wrap="square" lIns="0" tIns="9525" rIns="0" bIns="0" rtlCol="0">
            <a:spAutoFit/>
          </a:bodyPr>
          <a:lstStyle/>
          <a:p>
            <a:pPr marL="12065" marR="5080" algn="ctr">
              <a:lnSpc>
                <a:spcPct val="117900"/>
              </a:lnSpc>
              <a:spcBef>
                <a:spcPts val="75"/>
              </a:spcBef>
            </a:pPr>
            <a:r>
              <a:rPr sz="2450" spc="-80" dirty="0">
                <a:latin typeface="Verdana"/>
                <a:cs typeface="Verdana"/>
              </a:rPr>
              <a:t>In </a:t>
            </a:r>
            <a:r>
              <a:rPr sz="2450" spc="20" dirty="0">
                <a:latin typeface="Verdana"/>
                <a:cs typeface="Verdana"/>
              </a:rPr>
              <a:t>this </a:t>
            </a:r>
            <a:r>
              <a:rPr sz="2450" spc="-10" dirty="0">
                <a:latin typeface="Verdana"/>
                <a:cs typeface="Verdana"/>
              </a:rPr>
              <a:t>section, </a:t>
            </a:r>
            <a:r>
              <a:rPr lang="en-US" sz="2800" b="0" i="0" dirty="0">
                <a:effectLst/>
                <a:latin typeface="Söhne"/>
              </a:rPr>
              <a:t>we explore the Northwind Traders dataset through the lens of Entity-Relationship (E-R) diagrams. This visual guide unveils the intricate connections between customers, orders, products, employees, suppliers, and shippers within the database. By comprehending these relationships, we gain profound insights into Northwind Traders' data structure. This understanding is pivotal, laying the groundwork for strategic decision-making and business optimization. Join us as we decode the complexities of the Northwind Traders dataset, empowering ourselves with knowledge that drives informed decisions and operational efficiency. Thank you for your presence; let's unravel the data intricacies together.</a:t>
            </a:r>
            <a:endParaRPr sz="2450" dirty="0">
              <a:latin typeface="Verdana"/>
              <a:cs typeface="Verdana"/>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0CC0D-C1E7-1FF1-73FC-AC2ED53DFF2D}"/>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E738AF6-409D-2F8F-F2C6-A7FBF1445856}"/>
              </a:ext>
            </a:extLst>
          </p:cNvPr>
          <p:cNvSpPr>
            <a:spLocks noGrp="1"/>
          </p:cNvSpPr>
          <p:nvPr>
            <p:ph type="body" idx="1"/>
          </p:nvPr>
        </p:nvSpPr>
        <p:spPr>
          <a:xfrm>
            <a:off x="886635" y="6597650"/>
            <a:ext cx="15749268" cy="3931333"/>
          </a:xfrm>
        </p:spPr>
        <p:txBody>
          <a:bodyPr/>
          <a:lstStyle/>
          <a:p>
            <a:pPr marL="0" marR="0">
              <a:lnSpc>
                <a:spcPct val="115000"/>
              </a:lnSpc>
              <a:spcBef>
                <a:spcPts val="1000"/>
              </a:spcBef>
              <a:spcAft>
                <a:spcPts val="0"/>
              </a:spcAft>
            </a:pPr>
            <a:r>
              <a:rPr lang="en-US" sz="2400" dirty="0">
                <a:solidFill>
                  <a:srgbClr val="7030A0"/>
                </a:solidFill>
                <a:latin typeface="Century Gothic" panose="020B0502020202020204" pitchFamily="34" charset="0"/>
                <a:cs typeface="Times New Roman" panose="02020603050405020304" pitchFamily="18" charset="0"/>
              </a:rPr>
              <a:t>Efficient Deliveries: The USA, Australia, and Germany demonstrate the highest number of orders delivered on time, indicating efficient delivery systems and processes in these countries.</a:t>
            </a:r>
          </a:p>
          <a:p>
            <a:pPr marL="0" marR="0">
              <a:lnSpc>
                <a:spcPct val="115000"/>
              </a:lnSpc>
              <a:spcBef>
                <a:spcPts val="1000"/>
              </a:spcBef>
              <a:spcAft>
                <a:spcPts val="0"/>
              </a:spcAft>
            </a:pPr>
            <a:r>
              <a:rPr lang="en-US" sz="2400" dirty="0">
                <a:solidFill>
                  <a:srgbClr val="7030A0"/>
                </a:solidFill>
                <a:latin typeface="Century Gothic" panose="020B0502020202020204" pitchFamily="34" charset="0"/>
                <a:cs typeface="Times New Roman" panose="02020603050405020304" pitchFamily="18" charset="0"/>
              </a:rPr>
              <a:t>Moderate Performance: The UK, Italy, and France show a moderate number of orders delivered on time, signifying a need for potential improvements in the delivery process to ensure timely deliveries and customer satisfaction.</a:t>
            </a:r>
          </a:p>
          <a:p>
            <a:pPr marL="0" marR="0">
              <a:lnSpc>
                <a:spcPct val="115000"/>
              </a:lnSpc>
              <a:spcBef>
                <a:spcPts val="1000"/>
              </a:spcBef>
              <a:spcAft>
                <a:spcPts val="0"/>
              </a:spcAft>
            </a:pPr>
            <a:r>
              <a:rPr lang="en-US" sz="2400" dirty="0">
                <a:solidFill>
                  <a:srgbClr val="7030A0"/>
                </a:solidFill>
                <a:latin typeface="Century Gothic" panose="020B0502020202020204" pitchFamily="34" charset="0"/>
                <a:cs typeface="Times New Roman" panose="02020603050405020304" pitchFamily="18" charset="0"/>
              </a:rPr>
              <a:t>Opportunities for Improvement: Countries such as Canada, Japan, and Norway display a comparatively lower number of orders delivered on time, highlighting areas for potential enhancements in the delivery process to meet customer expectations and improve service quality.</a:t>
            </a:r>
          </a:p>
          <a:p>
            <a:endParaRPr lang="en-US" dirty="0"/>
          </a:p>
        </p:txBody>
      </p:sp>
      <p:pic>
        <p:nvPicPr>
          <p:cNvPr id="5" name="Picture 4">
            <a:extLst>
              <a:ext uri="{FF2B5EF4-FFF2-40B4-BE49-F238E27FC236}">
                <a16:creationId xmlns:a16="http://schemas.microsoft.com/office/drawing/2014/main" id="{D6B54107-A2D7-060F-2676-D1BF6FD3AC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350" y="1"/>
            <a:ext cx="15880868" cy="6597650"/>
          </a:xfrm>
          <a:prstGeom prst="rect">
            <a:avLst/>
          </a:prstGeom>
        </p:spPr>
      </p:pic>
    </p:spTree>
    <p:extLst>
      <p:ext uri="{BB962C8B-B14F-4D97-AF65-F5344CB8AC3E}">
        <p14:creationId xmlns:p14="http://schemas.microsoft.com/office/powerpoint/2010/main" val="27455800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5A590-5D2B-7CA0-C8E0-987871E59E37}"/>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2CD595D3-4862-2B9E-2BB3-E7ADD1631C94}"/>
              </a:ext>
            </a:extLst>
          </p:cNvPr>
          <p:cNvSpPr>
            <a:spLocks noGrp="1"/>
          </p:cNvSpPr>
          <p:nvPr>
            <p:ph type="body" idx="1"/>
          </p:nvPr>
        </p:nvSpPr>
        <p:spPr>
          <a:xfrm>
            <a:off x="1275715" y="6673850"/>
            <a:ext cx="15749268" cy="3931333"/>
          </a:xfrm>
        </p:spPr>
        <p:txBody>
          <a:bodyPr/>
          <a:lstStyle/>
          <a:p>
            <a:pPr marL="0" marR="0">
              <a:lnSpc>
                <a:spcPct val="115000"/>
              </a:lnSpc>
              <a:spcBef>
                <a:spcPts val="1000"/>
              </a:spcBef>
              <a:spcAft>
                <a:spcPts val="0"/>
              </a:spcAft>
            </a:pPr>
            <a:r>
              <a:rPr lang="en-GB" sz="2400" dirty="0">
                <a:solidFill>
                  <a:srgbClr val="7030A0"/>
                </a:solidFill>
                <a:latin typeface="Century Gothic" panose="020B0502020202020204" pitchFamily="34" charset="0"/>
                <a:cs typeface="Times New Roman" panose="02020603050405020304" pitchFamily="18" charset="0"/>
              </a:rPr>
              <a:t>Timely Deliveries: The majority of orders across different categories were delivered on time, reflecting a generally efficient delivery process and adherence to delivery schedules.</a:t>
            </a:r>
            <a:endParaRPr lang="en-US" sz="2400" dirty="0">
              <a:solidFill>
                <a:srgbClr val="7030A0"/>
              </a:solidFill>
              <a:latin typeface="Century Gothic" panose="020B0502020202020204" pitchFamily="34" charset="0"/>
              <a:cs typeface="Times New Roman" panose="02020603050405020304" pitchFamily="18" charset="0"/>
            </a:endParaRPr>
          </a:p>
          <a:p>
            <a:pPr marL="0" marR="0">
              <a:lnSpc>
                <a:spcPct val="115000"/>
              </a:lnSpc>
              <a:spcBef>
                <a:spcPts val="1000"/>
              </a:spcBef>
              <a:spcAft>
                <a:spcPts val="0"/>
              </a:spcAft>
            </a:pPr>
            <a:r>
              <a:rPr lang="en-GB" sz="2400" dirty="0">
                <a:solidFill>
                  <a:srgbClr val="7030A0"/>
                </a:solidFill>
                <a:latin typeface="Century Gothic" panose="020B0502020202020204" pitchFamily="34" charset="0"/>
                <a:cs typeface="Times New Roman" panose="02020603050405020304" pitchFamily="18" charset="0"/>
              </a:rPr>
              <a:t>Occasional Delays: Some orders experienced delays, representing a small portion of the total orders. This suggests the need for continuous monitoring and improvements in the delivery process to minimize delays and maintain high service standards.</a:t>
            </a:r>
            <a:endParaRPr lang="en-US" sz="2400" dirty="0">
              <a:solidFill>
                <a:srgbClr val="7030A0"/>
              </a:solidFill>
              <a:latin typeface="Century Gothic" panose="020B0502020202020204" pitchFamily="34" charset="0"/>
              <a:cs typeface="Times New Roman" panose="02020603050405020304" pitchFamily="18" charset="0"/>
            </a:endParaRPr>
          </a:p>
          <a:p>
            <a:pPr marL="0" marR="0">
              <a:lnSpc>
                <a:spcPct val="115000"/>
              </a:lnSpc>
              <a:spcBef>
                <a:spcPts val="1000"/>
              </a:spcBef>
              <a:spcAft>
                <a:spcPts val="0"/>
              </a:spcAft>
            </a:pPr>
            <a:r>
              <a:rPr lang="en-GB" sz="2400" dirty="0">
                <a:solidFill>
                  <a:srgbClr val="7030A0"/>
                </a:solidFill>
                <a:latin typeface="Century Gothic" panose="020B0502020202020204" pitchFamily="34" charset="0"/>
                <a:cs typeface="Times New Roman" panose="02020603050405020304" pitchFamily="18" charset="0"/>
              </a:rPr>
              <a:t>Consistent Performance: Overall, the data indicates a consistent performance in timely order deliveries, with only a small fraction of orders experiencing delays, showcasing the company's commitment to efficient logistics management and customer satisfaction.</a:t>
            </a:r>
            <a:endParaRPr lang="en-US" sz="2400" dirty="0">
              <a:solidFill>
                <a:srgbClr val="7030A0"/>
              </a:solidFill>
              <a:latin typeface="Century Gothic" panose="020B0502020202020204" pitchFamily="34" charset="0"/>
              <a:cs typeface="Times New Roman" panose="02020603050405020304" pitchFamily="18" charset="0"/>
            </a:endParaRPr>
          </a:p>
          <a:p>
            <a:endParaRPr lang="en-US" dirty="0"/>
          </a:p>
        </p:txBody>
      </p:sp>
      <p:pic>
        <p:nvPicPr>
          <p:cNvPr id="5" name="Picture 4">
            <a:extLst>
              <a:ext uri="{FF2B5EF4-FFF2-40B4-BE49-F238E27FC236}">
                <a16:creationId xmlns:a16="http://schemas.microsoft.com/office/drawing/2014/main" id="{1E6975AF-1D7C-6E1A-C975-91B2E4BBFC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9350" y="5120"/>
            <a:ext cx="15875633" cy="6668730"/>
          </a:xfrm>
          <a:prstGeom prst="rect">
            <a:avLst/>
          </a:prstGeom>
        </p:spPr>
      </p:pic>
    </p:spTree>
    <p:extLst>
      <p:ext uri="{BB962C8B-B14F-4D97-AF65-F5344CB8AC3E}">
        <p14:creationId xmlns:p14="http://schemas.microsoft.com/office/powerpoint/2010/main" val="22817615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78DF9-7755-2590-4AC0-B85D96E9DD5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4494DC84-49D5-3F70-1092-53FE052D9899}"/>
              </a:ext>
            </a:extLst>
          </p:cNvPr>
          <p:cNvSpPr>
            <a:spLocks noGrp="1"/>
          </p:cNvSpPr>
          <p:nvPr>
            <p:ph type="body" idx="1"/>
          </p:nvPr>
        </p:nvSpPr>
        <p:spPr>
          <a:xfrm>
            <a:off x="1054919" y="6673850"/>
            <a:ext cx="16078200" cy="3931333"/>
          </a:xfrm>
        </p:spPr>
        <p:txBody>
          <a:bodyPr/>
          <a:lstStyle/>
          <a:p>
            <a:pPr marL="0" marR="0">
              <a:lnSpc>
                <a:spcPct val="115000"/>
              </a:lnSpc>
              <a:spcBef>
                <a:spcPts val="1000"/>
              </a:spcBef>
              <a:spcAft>
                <a:spcPts val="0"/>
              </a:spcAft>
            </a:pPr>
            <a:r>
              <a:rPr lang="en-US" sz="2400" dirty="0">
                <a:solidFill>
                  <a:srgbClr val="7030A0"/>
                </a:solidFill>
                <a:latin typeface="Century Gothic" panose="020B0502020202020204" pitchFamily="34" charset="0"/>
                <a:cs typeface="Times New Roman" panose="02020603050405020304" pitchFamily="18" charset="0"/>
              </a:rPr>
              <a:t>Variability in Shipping Costs: Shipping freight costs vary significantly across different suppliers, ranging from 53.43 to 183.29, indicating potential differences in shipping methods, distances, or product types.</a:t>
            </a:r>
          </a:p>
          <a:p>
            <a:pPr marL="0" marR="0">
              <a:lnSpc>
                <a:spcPct val="115000"/>
              </a:lnSpc>
              <a:spcBef>
                <a:spcPts val="1000"/>
              </a:spcBef>
              <a:spcAft>
                <a:spcPts val="0"/>
              </a:spcAft>
            </a:pPr>
            <a:r>
              <a:rPr lang="en-US" sz="2400" dirty="0">
                <a:solidFill>
                  <a:srgbClr val="7030A0"/>
                </a:solidFill>
                <a:latin typeface="Century Gothic" panose="020B0502020202020204" pitchFamily="34" charset="0"/>
                <a:cs typeface="Times New Roman" panose="02020603050405020304" pitchFamily="18" charset="0"/>
              </a:rPr>
              <a:t>Optimization Opportunities: Suppliers with higher freight costs, such as Supplier 18 with an average of 183.29, may benefit from cost optimization strategies and negotiations to streamline shipping expenses and improve overall cost efficiency.</a:t>
            </a:r>
          </a:p>
          <a:p>
            <a:pPr marL="0" marR="0">
              <a:lnSpc>
                <a:spcPct val="115000"/>
              </a:lnSpc>
              <a:spcBef>
                <a:spcPts val="1000"/>
              </a:spcBef>
              <a:spcAft>
                <a:spcPts val="0"/>
              </a:spcAft>
            </a:pPr>
            <a:r>
              <a:rPr lang="en-US" sz="2400" dirty="0">
                <a:solidFill>
                  <a:srgbClr val="7030A0"/>
                </a:solidFill>
                <a:latin typeface="Century Gothic" panose="020B0502020202020204" pitchFamily="34" charset="0"/>
                <a:cs typeface="Times New Roman" panose="02020603050405020304" pitchFamily="18" charset="0"/>
              </a:rPr>
              <a:t>Cost-Effective Suppliers: Suppliers with relatively lower average shipping freight costs, such as Suppliers 10, 22, and 25, present opportunities for maintaining cost-effective shipping solutions and fostering long-term partnerships to ensure consistent and affordable logistics service.</a:t>
            </a:r>
          </a:p>
          <a:p>
            <a:endParaRPr lang="en-US" dirty="0"/>
          </a:p>
        </p:txBody>
      </p:sp>
      <p:pic>
        <p:nvPicPr>
          <p:cNvPr id="5" name="Picture 4">
            <a:extLst>
              <a:ext uri="{FF2B5EF4-FFF2-40B4-BE49-F238E27FC236}">
                <a16:creationId xmlns:a16="http://schemas.microsoft.com/office/drawing/2014/main" id="{CFCA202C-048A-1EBD-8BF9-41A047C0D47F}"/>
              </a:ext>
            </a:extLst>
          </p:cNvPr>
          <p:cNvPicPr>
            <a:picLocks noChangeAspect="1"/>
          </p:cNvPicPr>
          <p:nvPr/>
        </p:nvPicPr>
        <p:blipFill>
          <a:blip r:embed="rId2"/>
          <a:stretch>
            <a:fillRect/>
          </a:stretch>
        </p:blipFill>
        <p:spPr>
          <a:xfrm>
            <a:off x="1073150" y="0"/>
            <a:ext cx="15576068" cy="6597650"/>
          </a:xfrm>
          <a:prstGeom prst="rect">
            <a:avLst/>
          </a:prstGeom>
        </p:spPr>
      </p:pic>
    </p:spTree>
    <p:extLst>
      <p:ext uri="{BB962C8B-B14F-4D97-AF65-F5344CB8AC3E}">
        <p14:creationId xmlns:p14="http://schemas.microsoft.com/office/powerpoint/2010/main" val="36954793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195516" y="9055843"/>
            <a:ext cx="5897245" cy="1228725"/>
          </a:xfrm>
          <a:custGeom>
            <a:avLst/>
            <a:gdLst/>
            <a:ahLst/>
            <a:cxnLst/>
            <a:rect l="l" t="t" r="r" b="b"/>
            <a:pathLst>
              <a:path w="5897245" h="1228725">
                <a:moveTo>
                  <a:pt x="5897026" y="1228216"/>
                </a:moveTo>
                <a:lnTo>
                  <a:pt x="0" y="1228216"/>
                </a:lnTo>
                <a:lnTo>
                  <a:pt x="0" y="0"/>
                </a:lnTo>
                <a:lnTo>
                  <a:pt x="5897026" y="0"/>
                </a:lnTo>
                <a:lnTo>
                  <a:pt x="5897026" y="1228216"/>
                </a:lnTo>
                <a:close/>
              </a:path>
            </a:pathLst>
          </a:custGeom>
          <a:solidFill>
            <a:srgbClr val="000000"/>
          </a:solidFill>
        </p:spPr>
        <p:txBody>
          <a:bodyPr wrap="square" lIns="0" tIns="0" rIns="0" bIns="0" rtlCol="0"/>
          <a:lstStyle/>
          <a:p>
            <a:endParaRPr/>
          </a:p>
        </p:txBody>
      </p:sp>
      <p:sp>
        <p:nvSpPr>
          <p:cNvPr id="3" name="object 3"/>
          <p:cNvSpPr/>
          <p:nvPr/>
        </p:nvSpPr>
        <p:spPr>
          <a:xfrm>
            <a:off x="11815725" y="0"/>
            <a:ext cx="6472555" cy="10287000"/>
          </a:xfrm>
          <a:custGeom>
            <a:avLst/>
            <a:gdLst/>
            <a:ahLst/>
            <a:cxnLst/>
            <a:rect l="l" t="t" r="r" b="b"/>
            <a:pathLst>
              <a:path w="6472555" h="10287000">
                <a:moveTo>
                  <a:pt x="6472263" y="0"/>
                </a:moveTo>
                <a:lnTo>
                  <a:pt x="0" y="0"/>
                </a:lnTo>
                <a:lnTo>
                  <a:pt x="0" y="1225372"/>
                </a:lnTo>
                <a:lnTo>
                  <a:pt x="5246255" y="1225372"/>
                </a:lnTo>
                <a:lnTo>
                  <a:pt x="5246255" y="9061425"/>
                </a:lnTo>
                <a:lnTo>
                  <a:pt x="0" y="9061425"/>
                </a:lnTo>
                <a:lnTo>
                  <a:pt x="0" y="10286797"/>
                </a:lnTo>
                <a:lnTo>
                  <a:pt x="6472263" y="10286797"/>
                </a:lnTo>
                <a:lnTo>
                  <a:pt x="6472263" y="9061425"/>
                </a:lnTo>
                <a:lnTo>
                  <a:pt x="6472263" y="1225372"/>
                </a:lnTo>
                <a:lnTo>
                  <a:pt x="6472263" y="0"/>
                </a:lnTo>
                <a:close/>
              </a:path>
            </a:pathLst>
          </a:custGeom>
          <a:solidFill>
            <a:srgbClr val="000000"/>
          </a:solidFill>
        </p:spPr>
        <p:txBody>
          <a:bodyPr wrap="square" lIns="0" tIns="0" rIns="0" bIns="0" rtlCol="0"/>
          <a:lstStyle/>
          <a:p>
            <a:endParaRPr/>
          </a:p>
        </p:txBody>
      </p:sp>
      <p:sp>
        <p:nvSpPr>
          <p:cNvPr id="5" name="object 5"/>
          <p:cNvSpPr/>
          <p:nvPr/>
        </p:nvSpPr>
        <p:spPr>
          <a:xfrm>
            <a:off x="0" y="0"/>
            <a:ext cx="12531447" cy="10284568"/>
          </a:xfrm>
          <a:custGeom>
            <a:avLst/>
            <a:gdLst/>
            <a:ahLst/>
            <a:cxnLst/>
            <a:rect l="l" t="t" r="r" b="b"/>
            <a:pathLst>
              <a:path w="12092940" h="10287000">
                <a:moveTo>
                  <a:pt x="12092534" y="1511"/>
                </a:moveTo>
                <a:lnTo>
                  <a:pt x="6472250" y="1511"/>
                </a:lnTo>
                <a:lnTo>
                  <a:pt x="6472250" y="0"/>
                </a:lnTo>
                <a:lnTo>
                  <a:pt x="0" y="0"/>
                </a:lnTo>
                <a:lnTo>
                  <a:pt x="0" y="1225372"/>
                </a:lnTo>
                <a:lnTo>
                  <a:pt x="0" y="9061425"/>
                </a:lnTo>
                <a:lnTo>
                  <a:pt x="0" y="10286797"/>
                </a:lnTo>
                <a:lnTo>
                  <a:pt x="6472250" y="10286797"/>
                </a:lnTo>
                <a:lnTo>
                  <a:pt x="6472250" y="9061425"/>
                </a:lnTo>
                <a:lnTo>
                  <a:pt x="1225994" y="9061425"/>
                </a:lnTo>
                <a:lnTo>
                  <a:pt x="1225994" y="1225372"/>
                </a:lnTo>
                <a:lnTo>
                  <a:pt x="6195504" y="1225372"/>
                </a:lnTo>
                <a:lnTo>
                  <a:pt x="6195504" y="1229728"/>
                </a:lnTo>
                <a:lnTo>
                  <a:pt x="12092534" y="1229728"/>
                </a:lnTo>
                <a:lnTo>
                  <a:pt x="12092534" y="1511"/>
                </a:lnTo>
                <a:close/>
              </a:path>
            </a:pathLst>
          </a:custGeom>
          <a:solidFill>
            <a:srgbClr val="000000"/>
          </a:solidFill>
        </p:spPr>
        <p:txBody>
          <a:bodyPr wrap="square" lIns="0" tIns="0" rIns="0" bIns="0" rtlCol="0"/>
          <a:lstStyle/>
          <a:p>
            <a:endParaRPr/>
          </a:p>
        </p:txBody>
      </p:sp>
      <p:sp>
        <p:nvSpPr>
          <p:cNvPr id="7" name="object 7"/>
          <p:cNvSpPr txBox="1">
            <a:spLocks noGrp="1"/>
          </p:cNvSpPr>
          <p:nvPr>
            <p:ph type="title"/>
          </p:nvPr>
        </p:nvSpPr>
        <p:spPr>
          <a:xfrm>
            <a:off x="6135928" y="2654250"/>
            <a:ext cx="6006465" cy="1361440"/>
          </a:xfrm>
          <a:prstGeom prst="rect">
            <a:avLst/>
          </a:prstGeom>
        </p:spPr>
        <p:txBody>
          <a:bodyPr vert="horz" wrap="square" lIns="0" tIns="13970" rIns="0" bIns="0" rtlCol="0">
            <a:spAutoFit/>
          </a:bodyPr>
          <a:lstStyle/>
          <a:p>
            <a:pPr marL="12700">
              <a:lnSpc>
                <a:spcPct val="100000"/>
              </a:lnSpc>
              <a:spcBef>
                <a:spcPts val="110"/>
              </a:spcBef>
            </a:pPr>
            <a:r>
              <a:rPr sz="8750" spc="285" dirty="0">
                <a:solidFill>
                  <a:srgbClr val="000000"/>
                </a:solidFill>
              </a:rPr>
              <a:t>Conclusion</a:t>
            </a:r>
            <a:endParaRPr sz="8750"/>
          </a:p>
        </p:txBody>
      </p:sp>
      <p:sp>
        <p:nvSpPr>
          <p:cNvPr id="9" name="object 9"/>
          <p:cNvSpPr txBox="1"/>
          <p:nvPr/>
        </p:nvSpPr>
        <p:spPr>
          <a:xfrm>
            <a:off x="3058539" y="4015690"/>
            <a:ext cx="11887200" cy="4383764"/>
          </a:xfrm>
          <a:prstGeom prst="rect">
            <a:avLst/>
          </a:prstGeom>
        </p:spPr>
        <p:txBody>
          <a:bodyPr vert="horz" wrap="square" lIns="0" tIns="8255" rIns="0" bIns="0" rtlCol="0">
            <a:spAutoFit/>
          </a:bodyPr>
          <a:lstStyle/>
          <a:p>
            <a:pPr marL="12065" marR="5080" algn="ctr">
              <a:lnSpc>
                <a:spcPct val="102000"/>
              </a:lnSpc>
              <a:spcBef>
                <a:spcPts val="65"/>
              </a:spcBef>
            </a:pPr>
            <a:r>
              <a:rPr lang="en-US" sz="2800" b="0" i="0" dirty="0">
                <a:effectLst/>
                <a:latin typeface="Söhne"/>
              </a:rPr>
              <a:t>In summary, our deep dive into the Northwind Traders dataset has unveiled invaluable insights. From customer preferences to operational efficiencies, we've gained a holistic understanding of the business landscape. Armed with this knowledge, Northwind Traders can forge ahead with data-backed strategies. By optimizing customer experiences, refining operations, and strengthening partnerships, the company is poised for sustainable growth. The journey doesn't end here; these insights serve as a catalyst for ongoing innovation and strategic decision-making. Together, we've laid the foundation for a future where Northwind Traders thrives in a competitive market. Thank you for your engagement, and here's to a future marked by success and innovation.</a:t>
            </a:r>
            <a:endParaRPr sz="2450" dirty="0">
              <a:latin typeface="Verdana"/>
              <a:cs typeface="Verdana"/>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000000"/>
          </a:solidFill>
        </p:spPr>
        <p:txBody>
          <a:bodyPr wrap="square" lIns="0" tIns="0" rIns="0" bIns="0" rtlCol="0"/>
          <a:lstStyle/>
          <a:p>
            <a:endParaRPr/>
          </a:p>
        </p:txBody>
      </p:sp>
      <p:sp>
        <p:nvSpPr>
          <p:cNvPr id="3" name="object 3"/>
          <p:cNvSpPr txBox="1">
            <a:spLocks noGrp="1"/>
          </p:cNvSpPr>
          <p:nvPr>
            <p:ph type="title"/>
          </p:nvPr>
        </p:nvSpPr>
        <p:spPr>
          <a:xfrm>
            <a:off x="1505146" y="2864230"/>
            <a:ext cx="6400165" cy="2008505"/>
          </a:xfrm>
          <a:prstGeom prst="rect">
            <a:avLst/>
          </a:prstGeom>
        </p:spPr>
        <p:txBody>
          <a:bodyPr vert="horz" wrap="square" lIns="0" tIns="13970" rIns="0" bIns="0" rtlCol="0">
            <a:spAutoFit/>
          </a:bodyPr>
          <a:lstStyle/>
          <a:p>
            <a:pPr marL="12700">
              <a:lnSpc>
                <a:spcPct val="100000"/>
              </a:lnSpc>
              <a:spcBef>
                <a:spcPts val="110"/>
              </a:spcBef>
            </a:pPr>
            <a:r>
              <a:rPr sz="13000" spc="180" dirty="0">
                <a:latin typeface="Cambria"/>
                <a:cs typeface="Cambria"/>
              </a:rPr>
              <a:t>Thanks!</a:t>
            </a:r>
            <a:endParaRPr sz="13000">
              <a:latin typeface="Cambria"/>
              <a:cs typeface="Cambria"/>
            </a:endParaRPr>
          </a:p>
        </p:txBody>
      </p:sp>
      <p:sp>
        <p:nvSpPr>
          <p:cNvPr id="4" name="object 4"/>
          <p:cNvSpPr txBox="1"/>
          <p:nvPr/>
        </p:nvSpPr>
        <p:spPr>
          <a:xfrm>
            <a:off x="1505146" y="5170533"/>
            <a:ext cx="9906635" cy="872675"/>
          </a:xfrm>
          <a:prstGeom prst="rect">
            <a:avLst/>
          </a:prstGeom>
        </p:spPr>
        <p:txBody>
          <a:bodyPr vert="horz" wrap="square" lIns="0" tIns="13335" rIns="0" bIns="0" rtlCol="0">
            <a:spAutoFit/>
          </a:bodyPr>
          <a:lstStyle/>
          <a:p>
            <a:pPr marL="12700">
              <a:lnSpc>
                <a:spcPct val="100000"/>
              </a:lnSpc>
              <a:spcBef>
                <a:spcPts val="105"/>
              </a:spcBef>
            </a:pPr>
            <a:r>
              <a:rPr lang="en-US" sz="2750" spc="105" dirty="0">
                <a:solidFill>
                  <a:srgbClr val="FFFFFF"/>
                </a:solidFill>
                <a:latin typeface="Verdana"/>
                <a:cs typeface="Verdana"/>
              </a:rPr>
              <a:t>Made by </a:t>
            </a:r>
          </a:p>
          <a:p>
            <a:pPr marL="12700">
              <a:lnSpc>
                <a:spcPct val="100000"/>
              </a:lnSpc>
              <a:spcBef>
                <a:spcPts val="105"/>
              </a:spcBef>
            </a:pPr>
            <a:r>
              <a:rPr lang="en-US" sz="2750" spc="105" dirty="0">
                <a:solidFill>
                  <a:srgbClr val="FFFFFF"/>
                </a:solidFill>
                <a:latin typeface="Verdana"/>
                <a:cs typeface="Verdana"/>
              </a:rPr>
              <a:t>Aryan Upadhyay</a:t>
            </a:r>
            <a:endParaRPr sz="2750" dirty="0">
              <a:latin typeface="Verdana"/>
              <a:cs typeface="Verdana"/>
            </a:endParaRPr>
          </a:p>
        </p:txBody>
      </p:sp>
      <p:sp>
        <p:nvSpPr>
          <p:cNvPr id="5" name="object 5"/>
          <p:cNvSpPr/>
          <p:nvPr/>
        </p:nvSpPr>
        <p:spPr>
          <a:xfrm>
            <a:off x="2692978" y="7813149"/>
            <a:ext cx="681355" cy="681990"/>
          </a:xfrm>
          <a:custGeom>
            <a:avLst/>
            <a:gdLst/>
            <a:ahLst/>
            <a:cxnLst/>
            <a:rect l="l" t="t" r="r" b="b"/>
            <a:pathLst>
              <a:path w="681354" h="681990">
                <a:moveTo>
                  <a:pt x="681186" y="681483"/>
                </a:moveTo>
                <a:lnTo>
                  <a:pt x="468022" y="681483"/>
                </a:lnTo>
                <a:lnTo>
                  <a:pt x="468022" y="414678"/>
                </a:lnTo>
                <a:lnTo>
                  <a:pt x="556605" y="414678"/>
                </a:lnTo>
                <a:lnTo>
                  <a:pt x="568444" y="308040"/>
                </a:lnTo>
                <a:lnTo>
                  <a:pt x="468022" y="308040"/>
                </a:lnTo>
                <a:lnTo>
                  <a:pt x="468022" y="236955"/>
                </a:lnTo>
                <a:lnTo>
                  <a:pt x="471041" y="220515"/>
                </a:lnTo>
                <a:lnTo>
                  <a:pt x="479033" y="207455"/>
                </a:lnTo>
                <a:lnTo>
                  <a:pt x="490401" y="198839"/>
                </a:lnTo>
                <a:lnTo>
                  <a:pt x="503550" y="195730"/>
                </a:lnTo>
                <a:lnTo>
                  <a:pt x="574604" y="195730"/>
                </a:lnTo>
                <a:lnTo>
                  <a:pt x="574604" y="100946"/>
                </a:lnTo>
                <a:lnTo>
                  <a:pt x="479862" y="100946"/>
                </a:lnTo>
                <a:lnTo>
                  <a:pt x="433777" y="110261"/>
                </a:lnTo>
                <a:lnTo>
                  <a:pt x="396131" y="135659"/>
                </a:lnTo>
                <a:lnTo>
                  <a:pt x="370743" y="173319"/>
                </a:lnTo>
                <a:lnTo>
                  <a:pt x="361431" y="219418"/>
                </a:lnTo>
                <a:lnTo>
                  <a:pt x="361431" y="308040"/>
                </a:lnTo>
                <a:lnTo>
                  <a:pt x="272378" y="308040"/>
                </a:lnTo>
                <a:lnTo>
                  <a:pt x="272378" y="414678"/>
                </a:lnTo>
                <a:lnTo>
                  <a:pt x="361431" y="414678"/>
                </a:lnTo>
                <a:lnTo>
                  <a:pt x="361431" y="681483"/>
                </a:lnTo>
                <a:lnTo>
                  <a:pt x="0" y="681483"/>
                </a:lnTo>
                <a:lnTo>
                  <a:pt x="0" y="0"/>
                </a:lnTo>
                <a:lnTo>
                  <a:pt x="681186" y="0"/>
                </a:lnTo>
                <a:lnTo>
                  <a:pt x="681186" y="681483"/>
                </a:lnTo>
                <a:close/>
              </a:path>
            </a:pathLst>
          </a:custGeom>
          <a:solidFill>
            <a:srgbClr val="FFFFFF"/>
          </a:solidFill>
        </p:spPr>
        <p:txBody>
          <a:bodyPr wrap="square" lIns="0" tIns="0" rIns="0" bIns="0" rtlCol="0"/>
          <a:lstStyle/>
          <a:p>
            <a:endParaRPr/>
          </a:p>
        </p:txBody>
      </p:sp>
      <p:sp>
        <p:nvSpPr>
          <p:cNvPr id="6" name="object 6"/>
          <p:cNvSpPr/>
          <p:nvPr/>
        </p:nvSpPr>
        <p:spPr>
          <a:xfrm>
            <a:off x="3873592" y="7813150"/>
            <a:ext cx="675005" cy="681990"/>
          </a:xfrm>
          <a:custGeom>
            <a:avLst/>
            <a:gdLst/>
            <a:ahLst/>
            <a:cxnLst/>
            <a:rect l="l" t="t" r="r" b="b"/>
            <a:pathLst>
              <a:path w="675004" h="681990">
                <a:moveTo>
                  <a:pt x="674935" y="681483"/>
                </a:moveTo>
                <a:lnTo>
                  <a:pt x="0" y="681483"/>
                </a:lnTo>
                <a:lnTo>
                  <a:pt x="0" y="0"/>
                </a:lnTo>
                <a:lnTo>
                  <a:pt x="674935" y="0"/>
                </a:lnTo>
                <a:lnTo>
                  <a:pt x="674935" y="142180"/>
                </a:lnTo>
                <a:lnTo>
                  <a:pt x="432428" y="142180"/>
                </a:lnTo>
                <a:lnTo>
                  <a:pt x="394087" y="150510"/>
                </a:lnTo>
                <a:lnTo>
                  <a:pt x="372387" y="165869"/>
                </a:lnTo>
                <a:lnTo>
                  <a:pt x="124563" y="165869"/>
                </a:lnTo>
                <a:lnTo>
                  <a:pt x="118362" y="177107"/>
                </a:lnTo>
                <a:lnTo>
                  <a:pt x="110474" y="206690"/>
                </a:lnTo>
                <a:lnTo>
                  <a:pt x="116971" y="248444"/>
                </a:lnTo>
                <a:lnTo>
                  <a:pt x="144760" y="284351"/>
                </a:lnTo>
                <a:lnTo>
                  <a:pt x="106567" y="284351"/>
                </a:lnTo>
                <a:lnTo>
                  <a:pt x="107063" y="297590"/>
                </a:lnTo>
                <a:lnTo>
                  <a:pt x="114798" y="328067"/>
                </a:lnTo>
                <a:lnTo>
                  <a:pt x="139137" y="361920"/>
                </a:lnTo>
                <a:lnTo>
                  <a:pt x="189449" y="385288"/>
                </a:lnTo>
                <a:lnTo>
                  <a:pt x="186244" y="386177"/>
                </a:lnTo>
                <a:lnTo>
                  <a:pt x="176957" y="388134"/>
                </a:lnTo>
                <a:lnTo>
                  <a:pt x="162075" y="390090"/>
                </a:lnTo>
                <a:lnTo>
                  <a:pt x="142089" y="390979"/>
                </a:lnTo>
                <a:lnTo>
                  <a:pt x="146100" y="401287"/>
                </a:lnTo>
                <a:lnTo>
                  <a:pt x="160679" y="424391"/>
                </a:lnTo>
                <a:lnTo>
                  <a:pt x="189646" y="448561"/>
                </a:lnTo>
                <a:lnTo>
                  <a:pt x="236819" y="462065"/>
                </a:lnTo>
                <a:lnTo>
                  <a:pt x="228159" y="468849"/>
                </a:lnTo>
                <a:lnTo>
                  <a:pt x="203540" y="483773"/>
                </a:lnTo>
                <a:lnTo>
                  <a:pt x="165006" y="498698"/>
                </a:lnTo>
                <a:lnTo>
                  <a:pt x="127313" y="503770"/>
                </a:lnTo>
                <a:lnTo>
                  <a:pt x="89041" y="503770"/>
                </a:lnTo>
                <a:lnTo>
                  <a:pt x="125546" y="523569"/>
                </a:lnTo>
                <a:lnTo>
                  <a:pt x="163696" y="538481"/>
                </a:lnTo>
                <a:lnTo>
                  <a:pt x="203003" y="547885"/>
                </a:lnTo>
                <a:lnTo>
                  <a:pt x="242978" y="551157"/>
                </a:lnTo>
                <a:lnTo>
                  <a:pt x="674935" y="551157"/>
                </a:lnTo>
                <a:lnTo>
                  <a:pt x="674935" y="681483"/>
                </a:lnTo>
                <a:close/>
              </a:path>
              <a:path w="675004" h="681990">
                <a:moveTo>
                  <a:pt x="509160" y="177723"/>
                </a:moveTo>
                <a:lnTo>
                  <a:pt x="493906" y="162171"/>
                </a:lnTo>
                <a:lnTo>
                  <a:pt x="475233" y="151064"/>
                </a:lnTo>
                <a:lnTo>
                  <a:pt x="454340" y="144401"/>
                </a:lnTo>
                <a:lnTo>
                  <a:pt x="432428" y="142180"/>
                </a:lnTo>
                <a:lnTo>
                  <a:pt x="674935" y="142180"/>
                </a:lnTo>
                <a:lnTo>
                  <a:pt x="674935" y="148333"/>
                </a:lnTo>
                <a:lnTo>
                  <a:pt x="574517" y="148333"/>
                </a:lnTo>
                <a:lnTo>
                  <a:pt x="570352" y="150370"/>
                </a:lnTo>
                <a:lnTo>
                  <a:pt x="558949" y="155740"/>
                </a:lnTo>
                <a:lnTo>
                  <a:pt x="541951" y="163331"/>
                </a:lnTo>
                <a:lnTo>
                  <a:pt x="520998" y="172031"/>
                </a:lnTo>
                <a:lnTo>
                  <a:pt x="515319" y="172031"/>
                </a:lnTo>
                <a:lnTo>
                  <a:pt x="509160" y="177723"/>
                </a:lnTo>
                <a:close/>
              </a:path>
              <a:path w="675004" h="681990">
                <a:moveTo>
                  <a:pt x="527157" y="207574"/>
                </a:moveTo>
                <a:lnTo>
                  <a:pt x="536092" y="203316"/>
                </a:lnTo>
                <a:lnTo>
                  <a:pt x="550664" y="191282"/>
                </a:lnTo>
                <a:lnTo>
                  <a:pt x="565323" y="172584"/>
                </a:lnTo>
                <a:lnTo>
                  <a:pt x="574517" y="148333"/>
                </a:lnTo>
                <a:lnTo>
                  <a:pt x="674935" y="148333"/>
                </a:lnTo>
                <a:lnTo>
                  <a:pt x="674935" y="195730"/>
                </a:lnTo>
                <a:lnTo>
                  <a:pt x="586364" y="195730"/>
                </a:lnTo>
                <a:lnTo>
                  <a:pt x="581238" y="197581"/>
                </a:lnTo>
                <a:lnTo>
                  <a:pt x="567768" y="201652"/>
                </a:lnTo>
                <a:lnTo>
                  <a:pt x="548794" y="205723"/>
                </a:lnTo>
                <a:lnTo>
                  <a:pt x="527157" y="207574"/>
                </a:lnTo>
                <a:close/>
              </a:path>
              <a:path w="675004" h="681990">
                <a:moveTo>
                  <a:pt x="331549" y="266815"/>
                </a:moveTo>
                <a:lnTo>
                  <a:pt x="280105" y="258580"/>
                </a:lnTo>
                <a:lnTo>
                  <a:pt x="231593" y="242349"/>
                </a:lnTo>
                <a:lnTo>
                  <a:pt x="177374" y="212764"/>
                </a:lnTo>
                <a:lnTo>
                  <a:pt x="124563" y="165869"/>
                </a:lnTo>
                <a:lnTo>
                  <a:pt x="372387" y="165869"/>
                </a:lnTo>
                <a:lnTo>
                  <a:pt x="361918" y="173279"/>
                </a:lnTo>
                <a:lnTo>
                  <a:pt x="339785" y="207155"/>
                </a:lnTo>
                <a:lnTo>
                  <a:pt x="331621" y="248444"/>
                </a:lnTo>
                <a:lnTo>
                  <a:pt x="331549" y="266815"/>
                </a:lnTo>
                <a:close/>
              </a:path>
              <a:path w="675004" h="681990">
                <a:moveTo>
                  <a:pt x="674935" y="551157"/>
                </a:moveTo>
                <a:lnTo>
                  <a:pt x="242978" y="551157"/>
                </a:lnTo>
                <a:lnTo>
                  <a:pt x="290053" y="547343"/>
                </a:lnTo>
                <a:lnTo>
                  <a:pt x="335056" y="536277"/>
                </a:lnTo>
                <a:lnTo>
                  <a:pt x="377308" y="518530"/>
                </a:lnTo>
                <a:lnTo>
                  <a:pt x="416130" y="494670"/>
                </a:lnTo>
                <a:lnTo>
                  <a:pt x="450842" y="465265"/>
                </a:lnTo>
                <a:lnTo>
                  <a:pt x="480766" y="430884"/>
                </a:lnTo>
                <a:lnTo>
                  <a:pt x="505222" y="392096"/>
                </a:lnTo>
                <a:lnTo>
                  <a:pt x="523532" y="349468"/>
                </a:lnTo>
                <a:lnTo>
                  <a:pt x="535016" y="303570"/>
                </a:lnTo>
                <a:lnTo>
                  <a:pt x="538995" y="254971"/>
                </a:lnTo>
                <a:lnTo>
                  <a:pt x="538995" y="243117"/>
                </a:lnTo>
                <a:lnTo>
                  <a:pt x="545530" y="238179"/>
                </a:lnTo>
                <a:lnTo>
                  <a:pt x="560370" y="225999"/>
                </a:lnTo>
                <a:lnTo>
                  <a:pt x="576364" y="210532"/>
                </a:lnTo>
                <a:lnTo>
                  <a:pt x="586364" y="195730"/>
                </a:lnTo>
                <a:lnTo>
                  <a:pt x="674935" y="195730"/>
                </a:lnTo>
                <a:lnTo>
                  <a:pt x="674935" y="551157"/>
                </a:lnTo>
                <a:close/>
              </a:path>
              <a:path w="675004" h="681990">
                <a:moveTo>
                  <a:pt x="153927" y="296196"/>
                </a:moveTo>
                <a:lnTo>
                  <a:pt x="149857" y="296011"/>
                </a:lnTo>
                <a:lnTo>
                  <a:pt x="139128" y="294715"/>
                </a:lnTo>
                <a:lnTo>
                  <a:pt x="123959" y="291199"/>
                </a:lnTo>
                <a:lnTo>
                  <a:pt x="106567" y="284351"/>
                </a:lnTo>
                <a:lnTo>
                  <a:pt x="144760" y="284351"/>
                </a:lnTo>
                <a:lnTo>
                  <a:pt x="153927" y="296196"/>
                </a:lnTo>
                <a:close/>
              </a:path>
              <a:path w="675004" h="681990">
                <a:moveTo>
                  <a:pt x="114599" y="505481"/>
                </a:moveTo>
                <a:lnTo>
                  <a:pt x="108384" y="505380"/>
                </a:lnTo>
                <a:lnTo>
                  <a:pt x="102051" y="505069"/>
                </a:lnTo>
                <a:lnTo>
                  <a:pt x="95602" y="504536"/>
                </a:lnTo>
                <a:lnTo>
                  <a:pt x="89041" y="503770"/>
                </a:lnTo>
                <a:lnTo>
                  <a:pt x="127313" y="503770"/>
                </a:lnTo>
                <a:lnTo>
                  <a:pt x="114599" y="505481"/>
                </a:lnTo>
                <a:close/>
              </a:path>
            </a:pathLst>
          </a:custGeom>
          <a:solidFill>
            <a:srgbClr val="FFFFFF"/>
          </a:solidFill>
        </p:spPr>
        <p:txBody>
          <a:bodyPr wrap="square" lIns="0" tIns="0" rIns="0" bIns="0" rtlCol="0"/>
          <a:lstStyle/>
          <a:p>
            <a:endParaRPr/>
          </a:p>
        </p:txBody>
      </p:sp>
      <p:sp>
        <p:nvSpPr>
          <p:cNvPr id="7" name="object 7"/>
          <p:cNvSpPr/>
          <p:nvPr/>
        </p:nvSpPr>
        <p:spPr>
          <a:xfrm>
            <a:off x="1512400" y="7813159"/>
            <a:ext cx="681355" cy="681990"/>
          </a:xfrm>
          <a:custGeom>
            <a:avLst/>
            <a:gdLst/>
            <a:ahLst/>
            <a:cxnLst/>
            <a:rect l="l" t="t" r="r" b="b"/>
            <a:pathLst>
              <a:path w="681355" h="681990">
                <a:moveTo>
                  <a:pt x="681186" y="681483"/>
                </a:moveTo>
                <a:lnTo>
                  <a:pt x="0" y="681483"/>
                </a:lnTo>
                <a:lnTo>
                  <a:pt x="0" y="0"/>
                </a:lnTo>
                <a:lnTo>
                  <a:pt x="681186" y="0"/>
                </a:lnTo>
                <a:lnTo>
                  <a:pt x="681186" y="112790"/>
                </a:lnTo>
                <a:lnTo>
                  <a:pt x="225012" y="112790"/>
                </a:lnTo>
                <a:lnTo>
                  <a:pt x="182488" y="122009"/>
                </a:lnTo>
                <a:lnTo>
                  <a:pt x="146671" y="146733"/>
                </a:lnTo>
                <a:lnTo>
                  <a:pt x="121956" y="182563"/>
                </a:lnTo>
                <a:lnTo>
                  <a:pt x="112741" y="225100"/>
                </a:lnTo>
                <a:lnTo>
                  <a:pt x="112741" y="450210"/>
                </a:lnTo>
                <a:lnTo>
                  <a:pt x="121956" y="496315"/>
                </a:lnTo>
                <a:lnTo>
                  <a:pt x="146671" y="533978"/>
                </a:lnTo>
                <a:lnTo>
                  <a:pt x="182488" y="559377"/>
                </a:lnTo>
                <a:lnTo>
                  <a:pt x="225012" y="568693"/>
                </a:lnTo>
                <a:lnTo>
                  <a:pt x="681186" y="568693"/>
                </a:lnTo>
                <a:lnTo>
                  <a:pt x="681186" y="681483"/>
                </a:lnTo>
                <a:close/>
              </a:path>
              <a:path w="681355" h="681990">
                <a:moveTo>
                  <a:pt x="681186" y="568693"/>
                </a:moveTo>
                <a:lnTo>
                  <a:pt x="450024" y="568693"/>
                </a:lnTo>
                <a:lnTo>
                  <a:pt x="496103" y="559377"/>
                </a:lnTo>
                <a:lnTo>
                  <a:pt x="533746" y="533978"/>
                </a:lnTo>
                <a:lnTo>
                  <a:pt x="559133" y="496315"/>
                </a:lnTo>
                <a:lnTo>
                  <a:pt x="568444" y="450210"/>
                </a:lnTo>
                <a:lnTo>
                  <a:pt x="568444" y="225100"/>
                </a:lnTo>
                <a:lnTo>
                  <a:pt x="559133" y="182563"/>
                </a:lnTo>
                <a:lnTo>
                  <a:pt x="533746" y="146733"/>
                </a:lnTo>
                <a:lnTo>
                  <a:pt x="496103" y="122009"/>
                </a:lnTo>
                <a:lnTo>
                  <a:pt x="450024" y="112790"/>
                </a:lnTo>
                <a:lnTo>
                  <a:pt x="681186" y="112790"/>
                </a:lnTo>
                <a:lnTo>
                  <a:pt x="681186" y="568693"/>
                </a:lnTo>
                <a:close/>
              </a:path>
              <a:path w="681355" h="681990">
                <a:moveTo>
                  <a:pt x="450024" y="515614"/>
                </a:moveTo>
                <a:lnTo>
                  <a:pt x="225012" y="515614"/>
                </a:lnTo>
                <a:lnTo>
                  <a:pt x="199884" y="510393"/>
                </a:lnTo>
                <a:lnTo>
                  <a:pt x="179242" y="496241"/>
                </a:lnTo>
                <a:lnTo>
                  <a:pt x="165261" y="475424"/>
                </a:lnTo>
                <a:lnTo>
                  <a:pt x="160117" y="450210"/>
                </a:lnTo>
                <a:lnTo>
                  <a:pt x="160117" y="225100"/>
                </a:lnTo>
                <a:lnTo>
                  <a:pt x="165261" y="199961"/>
                </a:lnTo>
                <a:lnTo>
                  <a:pt x="179242" y="179310"/>
                </a:lnTo>
                <a:lnTo>
                  <a:pt x="199884" y="165323"/>
                </a:lnTo>
                <a:lnTo>
                  <a:pt x="225012" y="160177"/>
                </a:lnTo>
                <a:lnTo>
                  <a:pt x="450024" y="160177"/>
                </a:lnTo>
                <a:lnTo>
                  <a:pt x="475225" y="165323"/>
                </a:lnTo>
                <a:lnTo>
                  <a:pt x="496029" y="179310"/>
                </a:lnTo>
                <a:lnTo>
                  <a:pt x="503047" y="189557"/>
                </a:lnTo>
                <a:lnTo>
                  <a:pt x="461863" y="189557"/>
                </a:lnTo>
                <a:lnTo>
                  <a:pt x="449879" y="192557"/>
                </a:lnTo>
                <a:lnTo>
                  <a:pt x="440606" y="200046"/>
                </a:lnTo>
                <a:lnTo>
                  <a:pt x="434619" y="209756"/>
                </a:lnTo>
                <a:lnTo>
                  <a:pt x="432495" y="219418"/>
                </a:lnTo>
                <a:lnTo>
                  <a:pt x="433502" y="225100"/>
                </a:lnTo>
                <a:lnTo>
                  <a:pt x="337753" y="225100"/>
                </a:lnTo>
                <a:lnTo>
                  <a:pt x="295156" y="234394"/>
                </a:lnTo>
                <a:lnTo>
                  <a:pt x="259177" y="259283"/>
                </a:lnTo>
                <a:lnTo>
                  <a:pt x="234300" y="295279"/>
                </a:lnTo>
                <a:lnTo>
                  <a:pt x="225012" y="337891"/>
                </a:lnTo>
                <a:lnTo>
                  <a:pt x="234300" y="383797"/>
                </a:lnTo>
                <a:lnTo>
                  <a:pt x="259177" y="421482"/>
                </a:lnTo>
                <a:lnTo>
                  <a:pt x="295156" y="446991"/>
                </a:lnTo>
                <a:lnTo>
                  <a:pt x="337753" y="456373"/>
                </a:lnTo>
                <a:lnTo>
                  <a:pt x="514114" y="456373"/>
                </a:lnTo>
                <a:lnTo>
                  <a:pt x="510172" y="475424"/>
                </a:lnTo>
                <a:lnTo>
                  <a:pt x="496029" y="496241"/>
                </a:lnTo>
                <a:lnTo>
                  <a:pt x="475225" y="510393"/>
                </a:lnTo>
                <a:lnTo>
                  <a:pt x="450024" y="515614"/>
                </a:lnTo>
                <a:close/>
              </a:path>
              <a:path w="681355" h="681990">
                <a:moveTo>
                  <a:pt x="515389" y="248799"/>
                </a:moveTo>
                <a:lnTo>
                  <a:pt x="461863" y="248799"/>
                </a:lnTo>
                <a:lnTo>
                  <a:pt x="470559" y="246674"/>
                </a:lnTo>
                <a:lnTo>
                  <a:pt x="478146" y="240684"/>
                </a:lnTo>
                <a:lnTo>
                  <a:pt x="483514" y="231407"/>
                </a:lnTo>
                <a:lnTo>
                  <a:pt x="485551" y="219418"/>
                </a:lnTo>
                <a:lnTo>
                  <a:pt x="483514" y="209756"/>
                </a:lnTo>
                <a:lnTo>
                  <a:pt x="478146" y="200046"/>
                </a:lnTo>
                <a:lnTo>
                  <a:pt x="470559" y="192557"/>
                </a:lnTo>
                <a:lnTo>
                  <a:pt x="461863" y="189557"/>
                </a:lnTo>
                <a:lnTo>
                  <a:pt x="503047" y="189557"/>
                </a:lnTo>
                <a:lnTo>
                  <a:pt x="510172" y="199961"/>
                </a:lnTo>
                <a:lnTo>
                  <a:pt x="515389" y="225100"/>
                </a:lnTo>
                <a:lnTo>
                  <a:pt x="515389" y="248799"/>
                </a:lnTo>
                <a:close/>
              </a:path>
              <a:path w="681355" h="681990">
                <a:moveTo>
                  <a:pt x="514114" y="456373"/>
                </a:moveTo>
                <a:lnTo>
                  <a:pt x="337753" y="456373"/>
                </a:lnTo>
                <a:lnTo>
                  <a:pt x="383635" y="446991"/>
                </a:lnTo>
                <a:lnTo>
                  <a:pt x="421304" y="421482"/>
                </a:lnTo>
                <a:lnTo>
                  <a:pt x="446804" y="383797"/>
                </a:lnTo>
                <a:lnTo>
                  <a:pt x="456183" y="337891"/>
                </a:lnTo>
                <a:lnTo>
                  <a:pt x="446804" y="295279"/>
                </a:lnTo>
                <a:lnTo>
                  <a:pt x="421304" y="259283"/>
                </a:lnTo>
                <a:lnTo>
                  <a:pt x="383635" y="234394"/>
                </a:lnTo>
                <a:lnTo>
                  <a:pt x="337753" y="225100"/>
                </a:lnTo>
                <a:lnTo>
                  <a:pt x="433502" y="225100"/>
                </a:lnTo>
                <a:lnTo>
                  <a:pt x="434619" y="231407"/>
                </a:lnTo>
                <a:lnTo>
                  <a:pt x="440606" y="240684"/>
                </a:lnTo>
                <a:lnTo>
                  <a:pt x="449879" y="246674"/>
                </a:lnTo>
                <a:lnTo>
                  <a:pt x="461863" y="248799"/>
                </a:lnTo>
                <a:lnTo>
                  <a:pt x="515389" y="248799"/>
                </a:lnTo>
                <a:lnTo>
                  <a:pt x="515389" y="450210"/>
                </a:lnTo>
                <a:lnTo>
                  <a:pt x="514114" y="456373"/>
                </a:lnTo>
                <a:close/>
              </a:path>
              <a:path w="681355" h="681990">
                <a:moveTo>
                  <a:pt x="337753" y="408986"/>
                </a:moveTo>
                <a:lnTo>
                  <a:pt x="312550" y="403676"/>
                </a:lnTo>
                <a:lnTo>
                  <a:pt x="291743" y="388901"/>
                </a:lnTo>
                <a:lnTo>
                  <a:pt x="277597" y="366395"/>
                </a:lnTo>
                <a:lnTo>
                  <a:pt x="272378" y="337891"/>
                </a:lnTo>
                <a:lnTo>
                  <a:pt x="277597" y="312678"/>
                </a:lnTo>
                <a:lnTo>
                  <a:pt x="291743" y="291865"/>
                </a:lnTo>
                <a:lnTo>
                  <a:pt x="312550" y="277716"/>
                </a:lnTo>
                <a:lnTo>
                  <a:pt x="337753" y="272497"/>
                </a:lnTo>
                <a:lnTo>
                  <a:pt x="366243" y="277716"/>
                </a:lnTo>
                <a:lnTo>
                  <a:pt x="388736" y="291865"/>
                </a:lnTo>
                <a:lnTo>
                  <a:pt x="403501" y="312678"/>
                </a:lnTo>
                <a:lnTo>
                  <a:pt x="408807" y="337891"/>
                </a:lnTo>
                <a:lnTo>
                  <a:pt x="403501" y="366395"/>
                </a:lnTo>
                <a:lnTo>
                  <a:pt x="388736" y="388901"/>
                </a:lnTo>
                <a:lnTo>
                  <a:pt x="366243" y="403676"/>
                </a:lnTo>
                <a:lnTo>
                  <a:pt x="337753" y="408986"/>
                </a:lnTo>
                <a:close/>
              </a:path>
            </a:pathLst>
          </a:custGeom>
          <a:solidFill>
            <a:srgbClr val="FFFFFF"/>
          </a:solidFill>
        </p:spPr>
        <p:txBody>
          <a:bodyPr wrap="square" lIns="0" tIns="0" rIns="0" bIns="0" rtlCol="0"/>
          <a:lstStyle/>
          <a:p>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957FC-FF1B-E171-0900-B7DE851A2A9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D5B1A517-5B5B-735A-5F8D-205341448BBC}"/>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687A18ED-24DA-B480-D6F0-C05AA200E6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300700" cy="10299700"/>
          </a:xfrm>
          <a:prstGeom prst="rect">
            <a:avLst/>
          </a:prstGeom>
        </p:spPr>
      </p:pic>
    </p:spTree>
    <p:extLst>
      <p:ext uri="{BB962C8B-B14F-4D97-AF65-F5344CB8AC3E}">
        <p14:creationId xmlns:p14="http://schemas.microsoft.com/office/powerpoint/2010/main" val="2323217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8124824" cy="10286999"/>
          </a:xfrm>
          <a:prstGeom prst="rect">
            <a:avLst/>
          </a:prstGeom>
        </p:spPr>
      </p:pic>
      <p:grpSp>
        <p:nvGrpSpPr>
          <p:cNvPr id="3" name="object 3"/>
          <p:cNvGrpSpPr/>
          <p:nvPr/>
        </p:nvGrpSpPr>
        <p:grpSpPr>
          <a:xfrm>
            <a:off x="8877999" y="1126110"/>
            <a:ext cx="8648700" cy="1752600"/>
            <a:chOff x="8877999" y="1126110"/>
            <a:chExt cx="8648700" cy="1752600"/>
          </a:xfrm>
        </p:grpSpPr>
        <p:sp>
          <p:nvSpPr>
            <p:cNvPr id="4" name="object 4"/>
            <p:cNvSpPr/>
            <p:nvPr/>
          </p:nvSpPr>
          <p:spPr>
            <a:xfrm>
              <a:off x="8877999" y="1126110"/>
              <a:ext cx="8648700" cy="1752600"/>
            </a:xfrm>
            <a:custGeom>
              <a:avLst/>
              <a:gdLst/>
              <a:ahLst/>
              <a:cxnLst/>
              <a:rect l="l" t="t" r="r" b="b"/>
              <a:pathLst>
                <a:path w="8648700" h="1752600">
                  <a:moveTo>
                    <a:pt x="8648699" y="1752599"/>
                  </a:moveTo>
                  <a:lnTo>
                    <a:pt x="0" y="1752599"/>
                  </a:lnTo>
                  <a:lnTo>
                    <a:pt x="0" y="0"/>
                  </a:lnTo>
                  <a:lnTo>
                    <a:pt x="8648699" y="0"/>
                  </a:lnTo>
                  <a:lnTo>
                    <a:pt x="8648699" y="1752599"/>
                  </a:lnTo>
                  <a:close/>
                </a:path>
              </a:pathLst>
            </a:custGeom>
            <a:solidFill>
              <a:srgbClr val="000000"/>
            </a:solidFill>
          </p:spPr>
          <p:txBody>
            <a:bodyPr wrap="square" lIns="0" tIns="0" rIns="0" bIns="0" rtlCol="0"/>
            <a:lstStyle/>
            <a:p>
              <a:endParaRPr/>
            </a:p>
          </p:txBody>
        </p:sp>
        <p:pic>
          <p:nvPicPr>
            <p:cNvPr id="5" name="object 5"/>
            <p:cNvPicPr/>
            <p:nvPr/>
          </p:nvPicPr>
          <p:blipFill>
            <a:blip r:embed="rId3" cstate="print"/>
            <a:stretch>
              <a:fillRect/>
            </a:stretch>
          </p:blipFill>
          <p:spPr>
            <a:xfrm>
              <a:off x="10192322" y="1815485"/>
              <a:ext cx="298450" cy="298450"/>
            </a:xfrm>
            <a:prstGeom prst="rect">
              <a:avLst/>
            </a:prstGeom>
          </p:spPr>
        </p:pic>
        <p:pic>
          <p:nvPicPr>
            <p:cNvPr id="6" name="object 6"/>
            <p:cNvPicPr/>
            <p:nvPr/>
          </p:nvPicPr>
          <p:blipFill>
            <a:blip r:embed="rId3" cstate="print"/>
            <a:stretch>
              <a:fillRect/>
            </a:stretch>
          </p:blipFill>
          <p:spPr>
            <a:xfrm>
              <a:off x="10192322" y="1815485"/>
              <a:ext cx="298450" cy="298450"/>
            </a:xfrm>
            <a:prstGeom prst="rect">
              <a:avLst/>
            </a:prstGeom>
          </p:spPr>
        </p:pic>
      </p:grpSp>
      <p:sp>
        <p:nvSpPr>
          <p:cNvPr id="7" name="object 7"/>
          <p:cNvSpPr txBox="1">
            <a:spLocks noGrp="1"/>
          </p:cNvSpPr>
          <p:nvPr>
            <p:ph type="title"/>
          </p:nvPr>
        </p:nvSpPr>
        <p:spPr>
          <a:xfrm>
            <a:off x="8877999" y="1126110"/>
            <a:ext cx="8648700" cy="1783822"/>
          </a:xfrm>
          <a:prstGeom prst="rect">
            <a:avLst/>
          </a:prstGeom>
        </p:spPr>
        <p:txBody>
          <a:bodyPr vert="horz" wrap="square" lIns="0" tIns="425450" rIns="0" bIns="0" rtlCol="0">
            <a:spAutoFit/>
          </a:bodyPr>
          <a:lstStyle/>
          <a:p>
            <a:pPr marL="954405" algn="l">
              <a:lnSpc>
                <a:spcPct val="100000"/>
              </a:lnSpc>
              <a:spcBef>
                <a:spcPts val="3350"/>
              </a:spcBef>
              <a:tabLst>
                <a:tab pos="1612265" algn="l"/>
              </a:tabLst>
            </a:pPr>
            <a:r>
              <a:rPr sz="4400" spc="260" dirty="0">
                <a:latin typeface="Cambria"/>
                <a:cs typeface="Cambria"/>
              </a:rPr>
              <a:t>E	</a:t>
            </a:r>
            <a:r>
              <a:rPr sz="4400" spc="-15" dirty="0">
                <a:latin typeface="Cambria"/>
                <a:cs typeface="Cambria"/>
              </a:rPr>
              <a:t>ploratory</a:t>
            </a:r>
            <a:r>
              <a:rPr sz="4400" spc="-80" dirty="0">
                <a:latin typeface="Cambria"/>
                <a:cs typeface="Cambria"/>
              </a:rPr>
              <a:t> </a:t>
            </a:r>
            <a:r>
              <a:rPr sz="4400" spc="30" dirty="0">
                <a:latin typeface="Cambria"/>
                <a:cs typeface="Cambria"/>
              </a:rPr>
              <a:t>Data</a:t>
            </a:r>
            <a:r>
              <a:rPr sz="4400" spc="-145" dirty="0">
                <a:latin typeface="Cambria"/>
                <a:cs typeface="Cambria"/>
              </a:rPr>
              <a:t> </a:t>
            </a:r>
            <a:r>
              <a:rPr sz="4400" spc="5" dirty="0">
                <a:latin typeface="Cambria"/>
                <a:cs typeface="Cambria"/>
              </a:rPr>
              <a:t>Analysis</a:t>
            </a:r>
            <a:r>
              <a:rPr lang="en-US" sz="4400" spc="5" dirty="0">
                <a:latin typeface="Cambria"/>
                <a:cs typeface="Cambria"/>
              </a:rPr>
              <a:t> in Power BI</a:t>
            </a:r>
            <a:endParaRPr sz="4400" dirty="0">
              <a:latin typeface="Cambria"/>
              <a:cs typeface="Cambria"/>
            </a:endParaRPr>
          </a:p>
        </p:txBody>
      </p:sp>
      <p:sp>
        <p:nvSpPr>
          <p:cNvPr id="9" name="object 9"/>
          <p:cNvSpPr txBox="1"/>
          <p:nvPr/>
        </p:nvSpPr>
        <p:spPr>
          <a:xfrm>
            <a:off x="9186197" y="3568085"/>
            <a:ext cx="7684134" cy="2663825"/>
          </a:xfrm>
          <a:prstGeom prst="rect">
            <a:avLst/>
          </a:prstGeom>
        </p:spPr>
        <p:txBody>
          <a:bodyPr vert="horz" wrap="square" lIns="0" tIns="9525" rIns="0" bIns="0" rtlCol="0">
            <a:spAutoFit/>
          </a:bodyPr>
          <a:lstStyle/>
          <a:p>
            <a:pPr marL="12700" marR="5080" algn="ctr">
              <a:lnSpc>
                <a:spcPct val="117900"/>
              </a:lnSpc>
              <a:spcBef>
                <a:spcPts val="75"/>
              </a:spcBef>
            </a:pPr>
            <a:r>
              <a:rPr sz="2450" spc="10" dirty="0">
                <a:latin typeface="Verdana"/>
                <a:cs typeface="Verdana"/>
              </a:rPr>
              <a:t>Delve</a:t>
            </a:r>
            <a:r>
              <a:rPr sz="2450" spc="-215" dirty="0">
                <a:latin typeface="Verdana"/>
                <a:cs typeface="Verdana"/>
              </a:rPr>
              <a:t> </a:t>
            </a:r>
            <a:r>
              <a:rPr sz="2450" spc="40" dirty="0">
                <a:latin typeface="Verdana"/>
                <a:cs typeface="Verdana"/>
              </a:rPr>
              <a:t>into</a:t>
            </a:r>
            <a:r>
              <a:rPr sz="2450" spc="-215" dirty="0">
                <a:latin typeface="Verdana"/>
                <a:cs typeface="Verdana"/>
              </a:rPr>
              <a:t> </a:t>
            </a:r>
            <a:r>
              <a:rPr sz="2450" spc="65" dirty="0">
                <a:latin typeface="Verdana"/>
                <a:cs typeface="Verdana"/>
              </a:rPr>
              <a:t>the</a:t>
            </a:r>
            <a:r>
              <a:rPr sz="2450" spc="-210" dirty="0">
                <a:latin typeface="Verdana"/>
                <a:cs typeface="Verdana"/>
              </a:rPr>
              <a:t> </a:t>
            </a:r>
            <a:r>
              <a:rPr sz="2450" spc="15" dirty="0">
                <a:latin typeface="Verdana"/>
                <a:cs typeface="Verdana"/>
              </a:rPr>
              <a:t>initial</a:t>
            </a:r>
            <a:r>
              <a:rPr sz="2450" spc="-215" dirty="0">
                <a:latin typeface="Verdana"/>
                <a:cs typeface="Verdana"/>
              </a:rPr>
              <a:t> </a:t>
            </a:r>
            <a:r>
              <a:rPr sz="2450" spc="45" dirty="0">
                <a:latin typeface="Verdana"/>
                <a:cs typeface="Verdana"/>
              </a:rPr>
              <a:t>phase</a:t>
            </a:r>
            <a:r>
              <a:rPr sz="2450" spc="-210" dirty="0">
                <a:latin typeface="Verdana"/>
                <a:cs typeface="Verdana"/>
              </a:rPr>
              <a:t> </a:t>
            </a:r>
            <a:r>
              <a:rPr sz="2450" spc="20" dirty="0">
                <a:latin typeface="Verdana"/>
                <a:cs typeface="Verdana"/>
              </a:rPr>
              <a:t>of</a:t>
            </a:r>
            <a:r>
              <a:rPr sz="2450" spc="-215" dirty="0">
                <a:latin typeface="Verdana"/>
                <a:cs typeface="Verdana"/>
              </a:rPr>
              <a:t> </a:t>
            </a:r>
            <a:r>
              <a:rPr sz="2450" spc="40" dirty="0">
                <a:latin typeface="Verdana"/>
                <a:cs typeface="Verdana"/>
              </a:rPr>
              <a:t>our</a:t>
            </a:r>
            <a:r>
              <a:rPr sz="2450" spc="-210" dirty="0">
                <a:latin typeface="Verdana"/>
                <a:cs typeface="Verdana"/>
              </a:rPr>
              <a:t> </a:t>
            </a:r>
            <a:r>
              <a:rPr sz="2450" spc="-25" dirty="0">
                <a:latin typeface="Verdana"/>
                <a:cs typeface="Verdana"/>
              </a:rPr>
              <a:t>analysis</a:t>
            </a:r>
            <a:r>
              <a:rPr sz="2450" spc="-215" dirty="0">
                <a:latin typeface="Verdana"/>
                <a:cs typeface="Verdana"/>
              </a:rPr>
              <a:t> </a:t>
            </a:r>
            <a:r>
              <a:rPr sz="2450" spc="-40" dirty="0">
                <a:latin typeface="Verdana"/>
                <a:cs typeface="Verdana"/>
              </a:rPr>
              <a:t>as</a:t>
            </a:r>
            <a:r>
              <a:rPr sz="2450" spc="-215" dirty="0">
                <a:latin typeface="Verdana"/>
                <a:cs typeface="Verdana"/>
              </a:rPr>
              <a:t> </a:t>
            </a:r>
            <a:r>
              <a:rPr sz="2450" spc="80" dirty="0">
                <a:latin typeface="Verdana"/>
                <a:cs typeface="Verdana"/>
              </a:rPr>
              <a:t>we </a:t>
            </a:r>
            <a:r>
              <a:rPr sz="2450" spc="85" dirty="0">
                <a:latin typeface="Verdana"/>
                <a:cs typeface="Verdana"/>
              </a:rPr>
              <a:t> </a:t>
            </a:r>
            <a:r>
              <a:rPr sz="2450" spc="100" dirty="0">
                <a:latin typeface="Verdana"/>
                <a:cs typeface="Verdana"/>
              </a:rPr>
              <a:t>conduct </a:t>
            </a:r>
            <a:r>
              <a:rPr sz="2450" spc="-10" dirty="0">
                <a:latin typeface="Verdana"/>
                <a:cs typeface="Verdana"/>
              </a:rPr>
              <a:t>exploratory </a:t>
            </a:r>
            <a:r>
              <a:rPr sz="2450" spc="40" dirty="0">
                <a:latin typeface="Verdana"/>
                <a:cs typeface="Verdana"/>
              </a:rPr>
              <a:t>data </a:t>
            </a:r>
            <a:r>
              <a:rPr sz="2450" spc="-25" dirty="0">
                <a:latin typeface="Verdana"/>
                <a:cs typeface="Verdana"/>
              </a:rPr>
              <a:t>analysis </a:t>
            </a:r>
            <a:r>
              <a:rPr sz="2450" spc="25" dirty="0">
                <a:latin typeface="Verdana"/>
                <a:cs typeface="Verdana"/>
              </a:rPr>
              <a:t>to uncover </a:t>
            </a:r>
            <a:r>
              <a:rPr sz="2450" spc="30" dirty="0">
                <a:latin typeface="Verdana"/>
                <a:cs typeface="Verdana"/>
              </a:rPr>
              <a:t> </a:t>
            </a:r>
            <a:r>
              <a:rPr sz="2450" spc="140" dirty="0">
                <a:latin typeface="Verdana"/>
                <a:cs typeface="Verdana"/>
              </a:rPr>
              <a:t>p</a:t>
            </a:r>
            <a:r>
              <a:rPr sz="2450" spc="-15" dirty="0">
                <a:latin typeface="Verdana"/>
                <a:cs typeface="Verdana"/>
              </a:rPr>
              <a:t>a</a:t>
            </a:r>
            <a:r>
              <a:rPr sz="2450" dirty="0">
                <a:latin typeface="Verdana"/>
                <a:cs typeface="Verdana"/>
              </a:rPr>
              <a:t>t</a:t>
            </a:r>
            <a:r>
              <a:rPr sz="2450" spc="-15" dirty="0">
                <a:latin typeface="Verdana"/>
                <a:cs typeface="Verdana"/>
              </a:rPr>
              <a:t>t</a:t>
            </a:r>
            <a:r>
              <a:rPr sz="2450" spc="35" dirty="0">
                <a:latin typeface="Verdana"/>
                <a:cs typeface="Verdana"/>
              </a:rPr>
              <a:t>e</a:t>
            </a:r>
            <a:r>
              <a:rPr sz="2450" spc="-75" dirty="0">
                <a:latin typeface="Verdana"/>
                <a:cs typeface="Verdana"/>
              </a:rPr>
              <a:t>r</a:t>
            </a:r>
            <a:r>
              <a:rPr sz="2450" spc="125" dirty="0">
                <a:latin typeface="Verdana"/>
                <a:cs typeface="Verdana"/>
              </a:rPr>
              <a:t>n</a:t>
            </a:r>
            <a:r>
              <a:rPr sz="2450" spc="-70" dirty="0">
                <a:latin typeface="Verdana"/>
                <a:cs typeface="Verdana"/>
              </a:rPr>
              <a:t>s</a:t>
            </a:r>
            <a:r>
              <a:rPr sz="2450" spc="-370" dirty="0">
                <a:latin typeface="Verdana"/>
                <a:cs typeface="Verdana"/>
              </a:rPr>
              <a:t>,</a:t>
            </a:r>
            <a:r>
              <a:rPr sz="2450" spc="-215" dirty="0">
                <a:latin typeface="Verdana"/>
                <a:cs typeface="Verdana"/>
              </a:rPr>
              <a:t> </a:t>
            </a:r>
            <a:r>
              <a:rPr sz="2450" spc="-15" dirty="0">
                <a:latin typeface="Verdana"/>
                <a:cs typeface="Verdana"/>
              </a:rPr>
              <a:t>a</a:t>
            </a:r>
            <a:r>
              <a:rPr sz="2450" spc="125" dirty="0">
                <a:latin typeface="Verdana"/>
                <a:cs typeface="Verdana"/>
              </a:rPr>
              <a:t>n</a:t>
            </a:r>
            <a:r>
              <a:rPr sz="2450" spc="60" dirty="0">
                <a:latin typeface="Verdana"/>
                <a:cs typeface="Verdana"/>
              </a:rPr>
              <a:t>o</a:t>
            </a:r>
            <a:r>
              <a:rPr sz="2450" spc="240" dirty="0">
                <a:latin typeface="Verdana"/>
                <a:cs typeface="Verdana"/>
              </a:rPr>
              <a:t>m</a:t>
            </a:r>
            <a:r>
              <a:rPr sz="2450" spc="-15" dirty="0">
                <a:latin typeface="Verdana"/>
                <a:cs typeface="Verdana"/>
              </a:rPr>
              <a:t>a</a:t>
            </a:r>
            <a:r>
              <a:rPr sz="2450" spc="-10" dirty="0">
                <a:latin typeface="Verdana"/>
                <a:cs typeface="Verdana"/>
              </a:rPr>
              <a:t>li</a:t>
            </a:r>
            <a:r>
              <a:rPr sz="2450" spc="35" dirty="0">
                <a:latin typeface="Verdana"/>
                <a:cs typeface="Verdana"/>
              </a:rPr>
              <a:t>e</a:t>
            </a:r>
            <a:r>
              <a:rPr sz="2450" spc="-70" dirty="0">
                <a:latin typeface="Verdana"/>
                <a:cs typeface="Verdana"/>
              </a:rPr>
              <a:t>s</a:t>
            </a:r>
            <a:r>
              <a:rPr sz="2450" spc="-370" dirty="0">
                <a:latin typeface="Verdana"/>
                <a:cs typeface="Verdana"/>
              </a:rPr>
              <a:t>,</a:t>
            </a:r>
            <a:r>
              <a:rPr sz="2450" spc="-215" dirty="0">
                <a:latin typeface="Verdana"/>
                <a:cs typeface="Verdana"/>
              </a:rPr>
              <a:t> </a:t>
            </a:r>
            <a:r>
              <a:rPr sz="2450" spc="-15" dirty="0">
                <a:latin typeface="Verdana"/>
                <a:cs typeface="Verdana"/>
              </a:rPr>
              <a:t>a</a:t>
            </a:r>
            <a:r>
              <a:rPr sz="2450" spc="125" dirty="0">
                <a:latin typeface="Verdana"/>
                <a:cs typeface="Verdana"/>
              </a:rPr>
              <a:t>n</a:t>
            </a:r>
            <a:r>
              <a:rPr sz="2450" spc="150" dirty="0">
                <a:latin typeface="Verdana"/>
                <a:cs typeface="Verdana"/>
              </a:rPr>
              <a:t>d</a:t>
            </a:r>
            <a:r>
              <a:rPr sz="2450" spc="-215" dirty="0">
                <a:latin typeface="Verdana"/>
                <a:cs typeface="Verdana"/>
              </a:rPr>
              <a:t> </a:t>
            </a:r>
            <a:r>
              <a:rPr sz="2450" spc="-90" dirty="0">
                <a:latin typeface="Verdana"/>
                <a:cs typeface="Verdana"/>
              </a:rPr>
              <a:t>r</a:t>
            </a:r>
            <a:r>
              <a:rPr sz="2450" spc="35" dirty="0">
                <a:latin typeface="Verdana"/>
                <a:cs typeface="Verdana"/>
              </a:rPr>
              <a:t>e</a:t>
            </a:r>
            <a:r>
              <a:rPr sz="2450" spc="-10" dirty="0">
                <a:latin typeface="Verdana"/>
                <a:cs typeface="Verdana"/>
              </a:rPr>
              <a:t>l</a:t>
            </a:r>
            <a:r>
              <a:rPr sz="2450" spc="-15" dirty="0">
                <a:latin typeface="Verdana"/>
                <a:cs typeface="Verdana"/>
              </a:rPr>
              <a:t>a</a:t>
            </a:r>
            <a:r>
              <a:rPr sz="2450" spc="35" dirty="0">
                <a:latin typeface="Verdana"/>
                <a:cs typeface="Verdana"/>
              </a:rPr>
              <a:t>t</a:t>
            </a:r>
            <a:r>
              <a:rPr sz="2450" spc="-10" dirty="0">
                <a:latin typeface="Verdana"/>
                <a:cs typeface="Verdana"/>
              </a:rPr>
              <a:t>i</a:t>
            </a:r>
            <a:r>
              <a:rPr sz="2450" spc="60" dirty="0">
                <a:latin typeface="Verdana"/>
                <a:cs typeface="Verdana"/>
              </a:rPr>
              <a:t>o</a:t>
            </a:r>
            <a:r>
              <a:rPr sz="2450" spc="125" dirty="0">
                <a:latin typeface="Verdana"/>
                <a:cs typeface="Verdana"/>
              </a:rPr>
              <a:t>n</a:t>
            </a:r>
            <a:r>
              <a:rPr sz="2450" spc="-70" dirty="0">
                <a:latin typeface="Verdana"/>
                <a:cs typeface="Verdana"/>
              </a:rPr>
              <a:t>s</a:t>
            </a:r>
            <a:r>
              <a:rPr sz="2450" spc="125" dirty="0">
                <a:latin typeface="Verdana"/>
                <a:cs typeface="Verdana"/>
              </a:rPr>
              <a:t>h</a:t>
            </a:r>
            <a:r>
              <a:rPr sz="2450" spc="-10" dirty="0">
                <a:latin typeface="Verdana"/>
                <a:cs typeface="Verdana"/>
              </a:rPr>
              <a:t>i</a:t>
            </a:r>
            <a:r>
              <a:rPr sz="2450" spc="150" dirty="0">
                <a:latin typeface="Verdana"/>
                <a:cs typeface="Verdana"/>
              </a:rPr>
              <a:t>p</a:t>
            </a:r>
            <a:r>
              <a:rPr sz="2450" spc="-70" dirty="0">
                <a:latin typeface="Verdana"/>
                <a:cs typeface="Verdana"/>
              </a:rPr>
              <a:t>s</a:t>
            </a:r>
            <a:r>
              <a:rPr sz="2450" spc="-215" dirty="0">
                <a:latin typeface="Verdana"/>
                <a:cs typeface="Verdana"/>
              </a:rPr>
              <a:t> </a:t>
            </a:r>
            <a:r>
              <a:rPr sz="2450" spc="170" dirty="0">
                <a:latin typeface="Verdana"/>
                <a:cs typeface="Verdana"/>
              </a:rPr>
              <a:t>w</a:t>
            </a:r>
            <a:r>
              <a:rPr sz="2450" spc="-10" dirty="0">
                <a:latin typeface="Verdana"/>
                <a:cs typeface="Verdana"/>
              </a:rPr>
              <a:t>i</a:t>
            </a:r>
            <a:r>
              <a:rPr sz="2450" spc="35" dirty="0">
                <a:latin typeface="Verdana"/>
                <a:cs typeface="Verdana"/>
              </a:rPr>
              <a:t>t</a:t>
            </a:r>
            <a:r>
              <a:rPr sz="2450" spc="125" dirty="0">
                <a:latin typeface="Verdana"/>
                <a:cs typeface="Verdana"/>
              </a:rPr>
              <a:t>h</a:t>
            </a:r>
            <a:r>
              <a:rPr sz="2450" spc="-10" dirty="0">
                <a:latin typeface="Verdana"/>
                <a:cs typeface="Verdana"/>
              </a:rPr>
              <a:t>i</a:t>
            </a:r>
            <a:r>
              <a:rPr sz="2450" spc="125" dirty="0">
                <a:latin typeface="Verdana"/>
                <a:cs typeface="Verdana"/>
              </a:rPr>
              <a:t>n</a:t>
            </a:r>
            <a:r>
              <a:rPr sz="2450" spc="-215" dirty="0">
                <a:latin typeface="Verdana"/>
                <a:cs typeface="Verdana"/>
              </a:rPr>
              <a:t> </a:t>
            </a:r>
            <a:r>
              <a:rPr sz="2450" spc="35" dirty="0">
                <a:latin typeface="Verdana"/>
                <a:cs typeface="Verdana"/>
              </a:rPr>
              <a:t>t</a:t>
            </a:r>
            <a:r>
              <a:rPr sz="2450" spc="125" dirty="0">
                <a:latin typeface="Verdana"/>
                <a:cs typeface="Verdana"/>
              </a:rPr>
              <a:t>h</a:t>
            </a:r>
            <a:r>
              <a:rPr sz="2450" spc="25" dirty="0">
                <a:latin typeface="Verdana"/>
                <a:cs typeface="Verdana"/>
              </a:rPr>
              <a:t>e  </a:t>
            </a:r>
            <a:r>
              <a:rPr sz="2450" spc="85" dirty="0">
                <a:latin typeface="Verdana"/>
                <a:cs typeface="Verdana"/>
              </a:rPr>
              <a:t>Northwind </a:t>
            </a:r>
            <a:r>
              <a:rPr sz="2450" spc="-25" dirty="0">
                <a:latin typeface="Verdana"/>
                <a:cs typeface="Verdana"/>
              </a:rPr>
              <a:t>sales </a:t>
            </a:r>
            <a:r>
              <a:rPr sz="2450" spc="-40" dirty="0">
                <a:latin typeface="Verdana"/>
                <a:cs typeface="Verdana"/>
              </a:rPr>
              <a:t>data. </a:t>
            </a:r>
            <a:r>
              <a:rPr sz="2450" spc="30" dirty="0">
                <a:latin typeface="Verdana"/>
                <a:cs typeface="Verdana"/>
              </a:rPr>
              <a:t>Gain </a:t>
            </a:r>
            <a:r>
              <a:rPr sz="2450" spc="35" dirty="0">
                <a:latin typeface="Verdana"/>
                <a:cs typeface="Verdana"/>
              </a:rPr>
              <a:t>insights </a:t>
            </a:r>
            <a:r>
              <a:rPr sz="2450" spc="40" dirty="0">
                <a:latin typeface="Verdana"/>
                <a:cs typeface="Verdana"/>
              </a:rPr>
              <a:t>into </a:t>
            </a:r>
            <a:r>
              <a:rPr sz="2450" spc="45" dirty="0">
                <a:latin typeface="Verdana"/>
                <a:cs typeface="Verdana"/>
              </a:rPr>
              <a:t> </a:t>
            </a:r>
            <a:r>
              <a:rPr sz="2450" spc="114" dirty="0">
                <a:latin typeface="Verdana"/>
                <a:cs typeface="Verdana"/>
              </a:rPr>
              <a:t>c</a:t>
            </a:r>
            <a:r>
              <a:rPr sz="2450" spc="20" dirty="0">
                <a:latin typeface="Verdana"/>
                <a:cs typeface="Verdana"/>
              </a:rPr>
              <a:t>us</a:t>
            </a:r>
            <a:r>
              <a:rPr sz="2450" spc="-15" dirty="0">
                <a:latin typeface="Verdana"/>
                <a:cs typeface="Verdana"/>
              </a:rPr>
              <a:t>t</a:t>
            </a:r>
            <a:r>
              <a:rPr sz="2450" spc="60" dirty="0">
                <a:latin typeface="Verdana"/>
                <a:cs typeface="Verdana"/>
              </a:rPr>
              <a:t>o</a:t>
            </a:r>
            <a:r>
              <a:rPr sz="2450" spc="240" dirty="0">
                <a:latin typeface="Verdana"/>
                <a:cs typeface="Verdana"/>
              </a:rPr>
              <a:t>m</a:t>
            </a:r>
            <a:r>
              <a:rPr sz="2450" spc="35" dirty="0">
                <a:latin typeface="Verdana"/>
                <a:cs typeface="Verdana"/>
              </a:rPr>
              <a:t>e</a:t>
            </a:r>
            <a:r>
              <a:rPr sz="2450" spc="-55" dirty="0">
                <a:latin typeface="Verdana"/>
                <a:cs typeface="Verdana"/>
              </a:rPr>
              <a:t>r</a:t>
            </a:r>
            <a:r>
              <a:rPr sz="2450" spc="-215" dirty="0">
                <a:latin typeface="Verdana"/>
                <a:cs typeface="Verdana"/>
              </a:rPr>
              <a:t> </a:t>
            </a:r>
            <a:r>
              <a:rPr sz="2450" spc="150" dirty="0">
                <a:latin typeface="Verdana"/>
                <a:cs typeface="Verdana"/>
              </a:rPr>
              <a:t>b</a:t>
            </a:r>
            <a:r>
              <a:rPr sz="2450" spc="35" dirty="0">
                <a:latin typeface="Verdana"/>
                <a:cs typeface="Verdana"/>
              </a:rPr>
              <a:t>e</a:t>
            </a:r>
            <a:r>
              <a:rPr sz="2450" spc="125" dirty="0">
                <a:latin typeface="Verdana"/>
                <a:cs typeface="Verdana"/>
              </a:rPr>
              <a:t>h</a:t>
            </a:r>
            <a:r>
              <a:rPr sz="2450" spc="-40" dirty="0">
                <a:latin typeface="Verdana"/>
                <a:cs typeface="Verdana"/>
              </a:rPr>
              <a:t>a</a:t>
            </a:r>
            <a:r>
              <a:rPr sz="2450" spc="-110" dirty="0">
                <a:latin typeface="Verdana"/>
                <a:cs typeface="Verdana"/>
              </a:rPr>
              <a:t>v</a:t>
            </a:r>
            <a:r>
              <a:rPr sz="2450" spc="-10" dirty="0">
                <a:latin typeface="Verdana"/>
                <a:cs typeface="Verdana"/>
              </a:rPr>
              <a:t>i</a:t>
            </a:r>
            <a:r>
              <a:rPr sz="2450" spc="60" dirty="0">
                <a:latin typeface="Verdana"/>
                <a:cs typeface="Verdana"/>
              </a:rPr>
              <a:t>o</a:t>
            </a:r>
            <a:r>
              <a:rPr sz="2450" spc="-80" dirty="0">
                <a:latin typeface="Verdana"/>
                <a:cs typeface="Verdana"/>
              </a:rPr>
              <a:t>r</a:t>
            </a:r>
            <a:r>
              <a:rPr sz="2450" spc="-370" dirty="0">
                <a:latin typeface="Verdana"/>
                <a:cs typeface="Verdana"/>
              </a:rPr>
              <a:t>,</a:t>
            </a:r>
            <a:r>
              <a:rPr sz="2450" spc="-215" dirty="0">
                <a:latin typeface="Verdana"/>
                <a:cs typeface="Verdana"/>
              </a:rPr>
              <a:t> </a:t>
            </a:r>
            <a:r>
              <a:rPr sz="2450" spc="150" dirty="0">
                <a:latin typeface="Verdana"/>
                <a:cs typeface="Verdana"/>
              </a:rPr>
              <a:t>p</a:t>
            </a:r>
            <a:r>
              <a:rPr sz="2450" spc="-90" dirty="0">
                <a:latin typeface="Verdana"/>
                <a:cs typeface="Verdana"/>
              </a:rPr>
              <a:t>r</a:t>
            </a:r>
            <a:r>
              <a:rPr sz="2450" spc="60" dirty="0">
                <a:latin typeface="Verdana"/>
                <a:cs typeface="Verdana"/>
              </a:rPr>
              <a:t>o</a:t>
            </a:r>
            <a:r>
              <a:rPr sz="2450" spc="150" dirty="0">
                <a:latin typeface="Verdana"/>
                <a:cs typeface="Verdana"/>
              </a:rPr>
              <a:t>d</a:t>
            </a:r>
            <a:r>
              <a:rPr sz="2450" spc="114" dirty="0">
                <a:latin typeface="Verdana"/>
                <a:cs typeface="Verdana"/>
              </a:rPr>
              <a:t>u</a:t>
            </a:r>
            <a:r>
              <a:rPr sz="2450" spc="125" dirty="0">
                <a:latin typeface="Verdana"/>
                <a:cs typeface="Verdana"/>
              </a:rPr>
              <a:t>c</a:t>
            </a:r>
            <a:r>
              <a:rPr sz="2450" spc="35" dirty="0">
                <a:latin typeface="Verdana"/>
                <a:cs typeface="Verdana"/>
              </a:rPr>
              <a:t>t</a:t>
            </a:r>
            <a:r>
              <a:rPr sz="2450" spc="-215" dirty="0">
                <a:latin typeface="Verdana"/>
                <a:cs typeface="Verdana"/>
              </a:rPr>
              <a:t> </a:t>
            </a:r>
            <a:r>
              <a:rPr sz="2450" spc="150" dirty="0">
                <a:latin typeface="Verdana"/>
                <a:cs typeface="Verdana"/>
              </a:rPr>
              <a:t>p</a:t>
            </a:r>
            <a:r>
              <a:rPr sz="2450" spc="35" dirty="0">
                <a:latin typeface="Verdana"/>
                <a:cs typeface="Verdana"/>
              </a:rPr>
              <a:t>e</a:t>
            </a:r>
            <a:r>
              <a:rPr sz="2450" spc="-55" dirty="0">
                <a:latin typeface="Verdana"/>
                <a:cs typeface="Verdana"/>
              </a:rPr>
              <a:t>r</a:t>
            </a:r>
            <a:r>
              <a:rPr sz="2450" spc="-50" dirty="0">
                <a:latin typeface="Verdana"/>
                <a:cs typeface="Verdana"/>
              </a:rPr>
              <a:t>f</a:t>
            </a:r>
            <a:r>
              <a:rPr sz="2450" spc="60" dirty="0">
                <a:latin typeface="Verdana"/>
                <a:cs typeface="Verdana"/>
              </a:rPr>
              <a:t>o</a:t>
            </a:r>
            <a:r>
              <a:rPr sz="2450" spc="-75" dirty="0">
                <a:latin typeface="Verdana"/>
                <a:cs typeface="Verdana"/>
              </a:rPr>
              <a:t>r</a:t>
            </a:r>
            <a:r>
              <a:rPr sz="2450" spc="114" dirty="0">
                <a:latin typeface="Verdana"/>
                <a:cs typeface="Verdana"/>
              </a:rPr>
              <a:t>ma</a:t>
            </a:r>
            <a:r>
              <a:rPr sz="2450" spc="125" dirty="0">
                <a:latin typeface="Verdana"/>
                <a:cs typeface="Verdana"/>
              </a:rPr>
              <a:t>n</a:t>
            </a:r>
            <a:r>
              <a:rPr sz="2450" spc="90" dirty="0">
                <a:latin typeface="Verdana"/>
                <a:cs typeface="Verdana"/>
              </a:rPr>
              <a:t>c</a:t>
            </a:r>
            <a:r>
              <a:rPr sz="2450" spc="35" dirty="0">
                <a:latin typeface="Verdana"/>
                <a:cs typeface="Verdana"/>
              </a:rPr>
              <a:t>e</a:t>
            </a:r>
            <a:r>
              <a:rPr sz="2450" spc="-370" dirty="0">
                <a:latin typeface="Verdana"/>
                <a:cs typeface="Verdana"/>
              </a:rPr>
              <a:t>,</a:t>
            </a:r>
            <a:r>
              <a:rPr sz="2450" spc="-215" dirty="0">
                <a:latin typeface="Verdana"/>
                <a:cs typeface="Verdana"/>
              </a:rPr>
              <a:t> </a:t>
            </a:r>
            <a:r>
              <a:rPr sz="2450" spc="-15" dirty="0">
                <a:latin typeface="Verdana"/>
                <a:cs typeface="Verdana"/>
              </a:rPr>
              <a:t>a</a:t>
            </a:r>
            <a:r>
              <a:rPr sz="2450" spc="125" dirty="0">
                <a:latin typeface="Verdana"/>
                <a:cs typeface="Verdana"/>
              </a:rPr>
              <a:t>n</a:t>
            </a:r>
            <a:r>
              <a:rPr sz="2450" spc="105" dirty="0">
                <a:latin typeface="Verdana"/>
                <a:cs typeface="Verdana"/>
              </a:rPr>
              <a:t>d  </a:t>
            </a:r>
            <a:r>
              <a:rPr sz="2450" spc="-70" dirty="0">
                <a:latin typeface="Verdana"/>
                <a:cs typeface="Verdana"/>
              </a:rPr>
              <a:t>s</a:t>
            </a:r>
            <a:r>
              <a:rPr sz="2450" spc="-15" dirty="0">
                <a:latin typeface="Verdana"/>
                <a:cs typeface="Verdana"/>
              </a:rPr>
              <a:t>a</a:t>
            </a:r>
            <a:r>
              <a:rPr sz="2450" spc="-10" dirty="0">
                <a:latin typeface="Verdana"/>
                <a:cs typeface="Verdana"/>
              </a:rPr>
              <a:t>l</a:t>
            </a:r>
            <a:r>
              <a:rPr sz="2450" spc="35" dirty="0">
                <a:latin typeface="Verdana"/>
                <a:cs typeface="Verdana"/>
              </a:rPr>
              <a:t>e</a:t>
            </a:r>
            <a:r>
              <a:rPr sz="2450" spc="-70" dirty="0">
                <a:latin typeface="Verdana"/>
                <a:cs typeface="Verdana"/>
              </a:rPr>
              <a:t>s</a:t>
            </a:r>
            <a:r>
              <a:rPr sz="2450" spc="-215" dirty="0">
                <a:latin typeface="Verdana"/>
                <a:cs typeface="Verdana"/>
              </a:rPr>
              <a:t> </a:t>
            </a:r>
            <a:r>
              <a:rPr sz="2450" spc="35" dirty="0">
                <a:latin typeface="Verdana"/>
                <a:cs typeface="Verdana"/>
              </a:rPr>
              <a:t>t</a:t>
            </a:r>
            <a:r>
              <a:rPr sz="2450" spc="-90" dirty="0">
                <a:latin typeface="Verdana"/>
                <a:cs typeface="Verdana"/>
              </a:rPr>
              <a:t>r</a:t>
            </a:r>
            <a:r>
              <a:rPr sz="2450" spc="35" dirty="0">
                <a:latin typeface="Verdana"/>
                <a:cs typeface="Verdana"/>
              </a:rPr>
              <a:t>e</a:t>
            </a:r>
            <a:r>
              <a:rPr sz="2450" spc="125" dirty="0">
                <a:latin typeface="Verdana"/>
                <a:cs typeface="Verdana"/>
              </a:rPr>
              <a:t>n</a:t>
            </a:r>
            <a:r>
              <a:rPr sz="2450" spc="150" dirty="0">
                <a:latin typeface="Verdana"/>
                <a:cs typeface="Verdana"/>
              </a:rPr>
              <a:t>d</a:t>
            </a:r>
            <a:r>
              <a:rPr sz="2450" spc="-70" dirty="0">
                <a:latin typeface="Verdana"/>
                <a:cs typeface="Verdana"/>
              </a:rPr>
              <a:t>s</a:t>
            </a:r>
            <a:r>
              <a:rPr sz="2450" spc="-370" dirty="0">
                <a:latin typeface="Verdana"/>
                <a:cs typeface="Verdana"/>
              </a:rPr>
              <a:t>.</a:t>
            </a:r>
            <a:endParaRPr sz="2450" dirty="0">
              <a:latin typeface="Verdana"/>
              <a:cs typeface="Verdan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BA841-6541-6565-BD48-1D5A982CEA3B}"/>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E4D1CD8B-5CA4-3FA5-0135-AA59695DF478}"/>
              </a:ext>
            </a:extLst>
          </p:cNvPr>
          <p:cNvSpPr>
            <a:spLocks noGrp="1"/>
          </p:cNvSpPr>
          <p:nvPr>
            <p:ph type="body" idx="1"/>
          </p:nvPr>
        </p:nvSpPr>
        <p:spPr/>
        <p:txBody>
          <a:bodyPr/>
          <a:lstStyle/>
          <a:p>
            <a:endParaRPr lang="en-US" dirty="0"/>
          </a:p>
        </p:txBody>
      </p:sp>
      <p:pic>
        <p:nvPicPr>
          <p:cNvPr id="4" name="Picture 3">
            <a:extLst>
              <a:ext uri="{FF2B5EF4-FFF2-40B4-BE49-F238E27FC236}">
                <a16:creationId xmlns:a16="http://schemas.microsoft.com/office/drawing/2014/main" id="{4FDAFA3C-EE5E-09C9-C8DD-5DADEEB22C41}"/>
              </a:ext>
            </a:extLst>
          </p:cNvPr>
          <p:cNvPicPr>
            <a:picLocks noChangeAspect="1"/>
          </p:cNvPicPr>
          <p:nvPr/>
        </p:nvPicPr>
        <p:blipFill>
          <a:blip r:embed="rId2"/>
          <a:stretch>
            <a:fillRect/>
          </a:stretch>
        </p:blipFill>
        <p:spPr>
          <a:xfrm>
            <a:off x="0" y="-2254"/>
            <a:ext cx="18300700" cy="10301953"/>
          </a:xfrm>
          <a:prstGeom prst="rect">
            <a:avLst/>
          </a:prstGeom>
        </p:spPr>
      </p:pic>
    </p:spTree>
    <p:extLst>
      <p:ext uri="{BB962C8B-B14F-4D97-AF65-F5344CB8AC3E}">
        <p14:creationId xmlns:p14="http://schemas.microsoft.com/office/powerpoint/2010/main" val="4931852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A1445-B57C-184F-FAD1-75522431EC38}"/>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A0C22F6-89F1-61A1-5D6F-1B75E16459BF}"/>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68B3ADBD-CAC0-A60B-A315-EF6055611688}"/>
              </a:ext>
            </a:extLst>
          </p:cNvPr>
          <p:cNvPicPr>
            <a:picLocks noChangeAspect="1"/>
          </p:cNvPicPr>
          <p:nvPr/>
        </p:nvPicPr>
        <p:blipFill>
          <a:blip r:embed="rId2"/>
          <a:stretch>
            <a:fillRect/>
          </a:stretch>
        </p:blipFill>
        <p:spPr>
          <a:xfrm>
            <a:off x="1275715" y="730250"/>
            <a:ext cx="15749268" cy="9067800"/>
          </a:xfrm>
          <a:prstGeom prst="rect">
            <a:avLst/>
          </a:prstGeom>
        </p:spPr>
      </p:pic>
    </p:spTree>
    <p:extLst>
      <p:ext uri="{BB962C8B-B14F-4D97-AF65-F5344CB8AC3E}">
        <p14:creationId xmlns:p14="http://schemas.microsoft.com/office/powerpoint/2010/main" val="2074791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F18A2-F1D9-2D2A-522A-3A6428671428}"/>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8646A04-5A7F-442A-032E-3A81876C01EA}"/>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447D2883-9415-B0D7-5DC8-317192F6AB2A}"/>
              </a:ext>
            </a:extLst>
          </p:cNvPr>
          <p:cNvPicPr>
            <a:picLocks noChangeAspect="1"/>
          </p:cNvPicPr>
          <p:nvPr/>
        </p:nvPicPr>
        <p:blipFill>
          <a:blip r:embed="rId2"/>
          <a:stretch>
            <a:fillRect/>
          </a:stretch>
        </p:blipFill>
        <p:spPr>
          <a:xfrm>
            <a:off x="1275715" y="577850"/>
            <a:ext cx="15749268" cy="9296400"/>
          </a:xfrm>
          <a:prstGeom prst="rect">
            <a:avLst/>
          </a:prstGeom>
        </p:spPr>
      </p:pic>
    </p:spTree>
    <p:extLst>
      <p:ext uri="{BB962C8B-B14F-4D97-AF65-F5344CB8AC3E}">
        <p14:creationId xmlns:p14="http://schemas.microsoft.com/office/powerpoint/2010/main" val="10760968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TM04033929[[fn=Slate]]</Template>
  <TotalTime>609</TotalTime>
  <Words>1397</Words>
  <Application>Microsoft Office PowerPoint</Application>
  <PresentationFormat>Custom</PresentationFormat>
  <Paragraphs>42</Paragraphs>
  <Slides>44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Calibri</vt:lpstr>
      <vt:lpstr>Cambria</vt:lpstr>
      <vt:lpstr>Century Gothic</vt:lpstr>
      <vt:lpstr>Söhne</vt:lpstr>
      <vt:lpstr>Trebuchet MS</vt:lpstr>
      <vt:lpstr>Verdana</vt:lpstr>
      <vt:lpstr>Office Theme</vt:lpstr>
      <vt:lpstr>PowerPoint Presentation</vt:lpstr>
      <vt:lpstr>Introduction</vt:lpstr>
      <vt:lpstr>PowerPoint Presentation</vt:lpstr>
      <vt:lpstr>Understanding the ER Diagram</vt:lpstr>
      <vt:lpstr>PowerPoint Presentation</vt:lpstr>
      <vt:lpstr>E ploratory Data Analysis in Power BI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 ploratory Data Analysis in  Using MySQl and Excel</vt:lpstr>
      <vt:lpstr>How do customer preferenHOW DO CUSTOMER PREFERENCES VARY BASED ON THEIR LOCATION OR DEMOGRAPHICS? CAN WE EXPLORE THIS THROUGH INTERACTIVE VIHow do customer preferences vary based on their location or demographics? Can we explore this through interactive visualizations? SUALIZATIONS? ces vary based on their location or demographics? Can we explore this through interactive visualizations?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Prachi .</cp:lastModifiedBy>
  <cp:revision>5</cp:revision>
  <dcterms:created xsi:type="dcterms:W3CDTF">2023-11-08T06:15:00Z</dcterms:created>
  <dcterms:modified xsi:type="dcterms:W3CDTF">2023-11-08T19:51:27Z</dcterms:modified>
</cp:coreProperties>
</file>